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422" r:id="rId3"/>
    <p:sldId id="384" r:id="rId4"/>
    <p:sldId id="450" r:id="rId5"/>
    <p:sldId id="451" r:id="rId6"/>
    <p:sldId id="420" r:id="rId7"/>
    <p:sldId id="392" r:id="rId8"/>
    <p:sldId id="393" r:id="rId9"/>
    <p:sldId id="394" r:id="rId10"/>
    <p:sldId id="395" r:id="rId11"/>
    <p:sldId id="399" r:id="rId12"/>
    <p:sldId id="400" r:id="rId13"/>
    <p:sldId id="402" r:id="rId14"/>
    <p:sldId id="403" r:id="rId15"/>
    <p:sldId id="408" r:id="rId16"/>
    <p:sldId id="404" r:id="rId17"/>
    <p:sldId id="349" r:id="rId18"/>
    <p:sldId id="355" r:id="rId19"/>
    <p:sldId id="374" r:id="rId20"/>
    <p:sldId id="405" r:id="rId21"/>
    <p:sldId id="406" r:id="rId22"/>
    <p:sldId id="356" r:id="rId23"/>
    <p:sldId id="421" r:id="rId24"/>
    <p:sldId id="412" r:id="rId25"/>
    <p:sldId id="409" r:id="rId26"/>
    <p:sldId id="410" r:id="rId27"/>
    <p:sldId id="411" r:id="rId28"/>
    <p:sldId id="413" r:id="rId29"/>
    <p:sldId id="414" r:id="rId30"/>
    <p:sldId id="415" r:id="rId31"/>
    <p:sldId id="357" r:id="rId32"/>
    <p:sldId id="358" r:id="rId33"/>
    <p:sldId id="417" r:id="rId34"/>
    <p:sldId id="359" r:id="rId35"/>
    <p:sldId id="371" r:id="rId36"/>
    <p:sldId id="375" r:id="rId37"/>
    <p:sldId id="381" r:id="rId38"/>
    <p:sldId id="418" r:id="rId39"/>
    <p:sldId id="425" r:id="rId40"/>
    <p:sldId id="424" r:id="rId41"/>
    <p:sldId id="423" r:id="rId42"/>
    <p:sldId id="419" r:id="rId43"/>
    <p:sldId id="426" r:id="rId44"/>
    <p:sldId id="427" r:id="rId45"/>
    <p:sldId id="428" r:id="rId46"/>
    <p:sldId id="429" r:id="rId47"/>
    <p:sldId id="430" r:id="rId48"/>
    <p:sldId id="434" r:id="rId49"/>
    <p:sldId id="440" r:id="rId50"/>
    <p:sldId id="435" r:id="rId51"/>
    <p:sldId id="436" r:id="rId52"/>
    <p:sldId id="437" r:id="rId53"/>
    <p:sldId id="438" r:id="rId54"/>
    <p:sldId id="439" r:id="rId55"/>
    <p:sldId id="433" r:id="rId56"/>
    <p:sldId id="432" r:id="rId57"/>
    <p:sldId id="442" r:id="rId58"/>
    <p:sldId id="441" r:id="rId59"/>
    <p:sldId id="443" r:id="rId60"/>
    <p:sldId id="444" r:id="rId61"/>
    <p:sldId id="445" r:id="rId62"/>
    <p:sldId id="446" r:id="rId63"/>
    <p:sldId id="431" r:id="rId64"/>
    <p:sldId id="447" r:id="rId65"/>
    <p:sldId id="448" r:id="rId66"/>
    <p:sldId id="449" r:id="rId67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17/4/19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8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17/4/19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9116"/>
            <a:ext cx="7772400" cy="23882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08</a:t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社群網頁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r>
              <a:rPr kumimoji="1" lang="en-US" altLang="zh-TW" dirty="0" smtClean="0"/>
              <a:t>(3-27 </a:t>
            </a:r>
            <a:r>
              <a:rPr kumimoji="1" lang="zh-TW" altLang="en-US" dirty="0" smtClean="0"/>
              <a:t>之</a:t>
            </a:r>
            <a:r>
              <a:rPr kumimoji="1" lang="en-US" altLang="zh-TW" dirty="0" smtClean="0"/>
              <a:t>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237952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參閱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文件</a:t>
            </a:r>
            <a:r>
              <a:rPr kumimoji="1" lang="en-US" altLang="zh-TW" dirty="0" smtClean="0"/>
              <a:t> Get Started,  </a:t>
            </a:r>
            <a:r>
              <a:rPr kumimoji="1" lang="zh-TW" altLang="en-US" dirty="0" smtClean="0"/>
              <a:t>去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執行相關動作</a:t>
            </a:r>
            <a:endParaRPr kumimoji="1" lang="en-US" altLang="zh-TW" dirty="0" smtClean="0"/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Import Firebase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Configure() </a:t>
            </a:r>
            <a:r>
              <a:rPr kumimoji="1" lang="en-US" altLang="zh-TW" dirty="0">
                <a:sym typeface="Wingdings"/>
              </a:rPr>
              <a:t> </a:t>
            </a:r>
            <a:r>
              <a:rPr kumimoji="1" lang="en-US" altLang="zh-TW" dirty="0" err="1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Pod File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Pod Firebase/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在終端機執行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pod install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60" y="2611181"/>
            <a:ext cx="6245374" cy="41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上午10.42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1" y="1105820"/>
            <a:ext cx="8009445" cy="49587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75783"/>
          </a:xfrm>
        </p:spPr>
        <p:txBody>
          <a:bodyPr>
            <a:normAutofit fontScale="92500"/>
          </a:bodyPr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工具</a:t>
            </a:r>
            <a:r>
              <a:rPr kumimoji="1" lang="zh-TW" altLang="en-US" dirty="0" smtClean="0">
                <a:sym typeface="Wingdings"/>
              </a:rPr>
              <a:t>帶入處理會員</a:t>
            </a:r>
            <a:r>
              <a:rPr kumimoji="1" lang="zh-TW" altLang="en-US" dirty="0" smtClean="0">
                <a:sym typeface="Wingdings"/>
              </a:rPr>
              <a:t>資料的方法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6719" y="4005305"/>
            <a:ext cx="7527063" cy="14789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484758" y="4382465"/>
            <a:ext cx="2114087" cy="773338"/>
          </a:xfrm>
          <a:prstGeom prst="wedgeRectCallout">
            <a:avLst>
              <a:gd name="adj1" fmla="val -31854"/>
              <a:gd name="adj2" fmla="val -707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輸入的參數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email, password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5916341" y="1762561"/>
            <a:ext cx="2710384" cy="1307186"/>
          </a:xfrm>
          <a:prstGeom prst="wedgeRectCallout">
            <a:avLst>
              <a:gd name="adj1" fmla="val 8393"/>
              <a:gd name="adj2" fmla="val 1327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Call back: user(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FIRuser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), or error,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並執行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.}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裡的任務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{..}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的邊界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038536" y="5539007"/>
            <a:ext cx="2164483" cy="1133139"/>
          </a:xfrm>
          <a:prstGeom prst="wedgeRectCallout">
            <a:avLst>
              <a:gd name="adj1" fmla="val 32671"/>
              <a:gd name="adj2" fmla="val -7450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如果已經在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啟用過帳密資料庫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登錄過帳密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執行此事後會帶出帳號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2732" y="3069746"/>
            <a:ext cx="613317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00023" y="3069746"/>
            <a:ext cx="816318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/>
          <p:nvPr/>
        </p:nvCxnSpPr>
        <p:spPr>
          <a:xfrm>
            <a:off x="2686569" y="3320585"/>
            <a:ext cx="2182797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5484758" y="3320585"/>
            <a:ext cx="1007730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5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Firebase </a:t>
            </a:r>
            <a:r>
              <a:rPr kumimoji="1" lang="zh-TW" altLang="en-US" dirty="0" smtClean="0"/>
              <a:t>小結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864012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可以當作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後台管理工具</a:t>
            </a:r>
            <a:r>
              <a:rPr kumimoji="1" lang="en-US" altLang="zh-TW" dirty="0" smtClean="0"/>
              <a:t>”.</a:t>
            </a:r>
          </a:p>
          <a:p>
            <a:r>
              <a:rPr kumimoji="1" lang="zh-TW" altLang="en-US" dirty="0" smtClean="0"/>
              <a:t>有了</a:t>
            </a:r>
            <a:r>
              <a:rPr kumimoji="1" lang="en-US" altLang="zh-TW" dirty="0" smtClean="0"/>
              <a:t> Firebase, </a:t>
            </a:r>
            <a:r>
              <a:rPr kumimoji="1" lang="zh-TW" altLang="en-US" dirty="0" smtClean="0"/>
              <a:t>就省掉用</a:t>
            </a:r>
            <a:r>
              <a:rPr kumimoji="1" lang="en-US" altLang="zh-TW" dirty="0" smtClean="0"/>
              <a:t> PHP </a:t>
            </a:r>
            <a:r>
              <a:rPr kumimoji="1" lang="zh-TW" altLang="en-US" dirty="0" smtClean="0"/>
              <a:t>寫一堆</a:t>
            </a:r>
            <a:r>
              <a:rPr kumimoji="1" lang="en-US" altLang="zh-TW" dirty="0" smtClean="0"/>
              <a:t> code, </a:t>
            </a:r>
            <a:r>
              <a:rPr kumimoji="1" lang="zh-TW" altLang="en-US" dirty="0" smtClean="0"/>
              <a:t>例如說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會員帳號密碼註冊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會員資料庫登入管制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不符合就進不來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多次輸入密碼錯誤的反應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忘記密碼的重新驗證重設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在手機首次登陸之後發一個權杖</a:t>
            </a:r>
            <a:r>
              <a:rPr kumimoji="1" lang="en-US" altLang="zh-TW" dirty="0" smtClean="0"/>
              <a:t>(Token)</a:t>
            </a:r>
            <a:r>
              <a:rPr kumimoji="1" lang="zh-TW" altLang="en-US" dirty="0" smtClean="0"/>
              <a:t>給手機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以後用這個確認身份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手機記住</a:t>
            </a:r>
            <a:r>
              <a:rPr kumimoji="1" lang="en-US" altLang="zh-TW" dirty="0" smtClean="0"/>
              <a:t> token </a:t>
            </a:r>
            <a:r>
              <a:rPr kumimoji="1" lang="zh-TW" altLang="en-US" dirty="0" smtClean="0"/>
              <a:t>不記住密碼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工具可在</a:t>
            </a:r>
            <a:r>
              <a:rPr kumimoji="1" lang="en-US" altLang="zh-TW" dirty="0" smtClean="0"/>
              <a:t> Firebase Doc. </a:t>
            </a:r>
            <a:r>
              <a:rPr kumimoji="1" lang="zh-TW" altLang="en-US" dirty="0" smtClean="0"/>
              <a:t>找到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444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UI Storyboard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399250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TW" altLang="en-US" dirty="0" smtClean="0"/>
              <a:t>如何使用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下的方法</a:t>
            </a:r>
            <a:r>
              <a:rPr kumimoji="1" lang="en-US" altLang="zh-TW" dirty="0" smtClean="0"/>
              <a:t>? </a:t>
            </a:r>
          </a:p>
          <a:p>
            <a:pPr lvl="1"/>
            <a:r>
              <a:rPr kumimoji="1" lang="zh-TW" altLang="en-US" dirty="0" smtClean="0"/>
              <a:t>實作一個物件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開一個屬性</a:t>
            </a:r>
            <a:r>
              <a:rPr kumimoji="1" lang="en-US" altLang="zh-TW" dirty="0" smtClean="0"/>
              <a:t> = </a:t>
            </a:r>
            <a:r>
              <a:rPr kumimoji="1" lang="zh-TW" altLang="en-US" dirty="0" smtClean="0"/>
              <a:t>物件名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方法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接收</a:t>
            </a:r>
            <a:r>
              <a:rPr kumimoji="1" lang="zh-TW" altLang="en-US" dirty="0" smtClean="0"/>
              <a:t>方法的</a:t>
            </a:r>
            <a:r>
              <a:rPr kumimoji="1" lang="en-US" altLang="zh-TW" dirty="0" smtClean="0"/>
              <a:t> return </a:t>
            </a:r>
            <a:r>
              <a:rPr kumimoji="1" lang="zh-TW" altLang="en-US" dirty="0" smtClean="0"/>
              <a:t>結果</a:t>
            </a:r>
            <a:endParaRPr kumimoji="1" lang="en-US" altLang="zh-TW" dirty="0" smtClean="0"/>
          </a:p>
        </p:txBody>
      </p:sp>
      <p:pic>
        <p:nvPicPr>
          <p:cNvPr id="5" name="圖片 4" descr="螢幕快照 2017-04-04 上午11.5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27" y="2329701"/>
            <a:ext cx="4893173" cy="2053130"/>
          </a:xfrm>
          <a:prstGeom prst="rect">
            <a:avLst/>
          </a:prstGeom>
        </p:spPr>
      </p:pic>
      <p:pic>
        <p:nvPicPr>
          <p:cNvPr id="6" name="圖片 5" descr="螢幕快照 2017-04-04 下午2.0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9701"/>
            <a:ext cx="4250826" cy="3674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35129" y="3882960"/>
            <a:ext cx="3264425" cy="3192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5168384" y="4555000"/>
            <a:ext cx="3631169" cy="822152"/>
          </a:xfrm>
          <a:prstGeom prst="wedgeRectCallout">
            <a:avLst>
              <a:gd name="adj1" fmla="val -33435"/>
              <a:gd name="adj2" fmla="val -877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func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.instantiateController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取得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returned object. 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4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090373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FF0000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直接呼叫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instantiateViewController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withIdentifier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by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實作一個物件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4" name="圖片 3" descr="螢幕快照 2017-04-04 上午11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6" y="1734021"/>
            <a:ext cx="8443597" cy="4661378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3153152" y="3775679"/>
            <a:ext cx="1372315" cy="277907"/>
          </a:xfrm>
          <a:prstGeom prst="wedgeRectCallout">
            <a:avLst>
              <a:gd name="adj1" fmla="val -54341"/>
              <a:gd name="adj2" fmla="val 1308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存在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9676" y="4302430"/>
            <a:ext cx="140073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20467" y="4661001"/>
            <a:ext cx="6950048" cy="36131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5883930" y="5596088"/>
            <a:ext cx="2205114" cy="387576"/>
          </a:xfrm>
          <a:prstGeom prst="wedgeRectCallout">
            <a:avLst>
              <a:gd name="adj1" fmla="val -41910"/>
              <a:gd name="adj2" fmla="val -18762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”Main”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為切入點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08" y="3565592"/>
            <a:ext cx="5316700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937997" y="3344785"/>
            <a:ext cx="1976346" cy="635206"/>
          </a:xfrm>
          <a:prstGeom prst="wedgeRectCallout">
            <a:avLst>
              <a:gd name="adj1" fmla="val -73641"/>
              <a:gd name="adj2" fmla="val -45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7637" y="4067032"/>
            <a:ext cx="1372315" cy="425667"/>
          </a:xfrm>
          <a:prstGeom prst="wedgeRectCallout">
            <a:avLst>
              <a:gd name="adj1" fmla="val -75622"/>
              <a:gd name="adj2" fmla="val 175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呼叫方法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2906792" y="5789876"/>
            <a:ext cx="950820" cy="387576"/>
          </a:xfrm>
          <a:prstGeom prst="wedgeRectCallout">
            <a:avLst>
              <a:gd name="adj1" fmla="val -33566"/>
              <a:gd name="adj2" fmla="val -912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17097" y="1730475"/>
            <a:ext cx="4115690" cy="756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叫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instantiateViewController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實作一個物件再叫用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前面要加物件名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8"/>
            <a:ext cx="8785189" cy="563732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取用圖庫相片秀圖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dirty="0"/>
              <a:t>(</a:t>
            </a:r>
            <a:r>
              <a:rPr kumimoji="1" lang="zh-TW" altLang="en-US" dirty="0"/>
              <a:t>不能選多張</a:t>
            </a:r>
            <a:r>
              <a:rPr kumimoji="1" lang="en-US" altLang="zh-TW" dirty="0"/>
              <a:t>,</a:t>
            </a:r>
            <a:r>
              <a:rPr kumimoji="1" lang="zh-TW" altLang="en-US" dirty="0"/>
              <a:t>不修圖</a:t>
            </a:r>
            <a:r>
              <a:rPr kumimoji="1" lang="en-US" altLang="zh-TW" dirty="0"/>
              <a:t>, </a:t>
            </a:r>
            <a:r>
              <a:rPr kumimoji="1" lang="zh-TW" altLang="en-US" dirty="0"/>
              <a:t>是一個簡單的內建</a:t>
            </a:r>
            <a:r>
              <a:rPr kumimoji="1" lang="en-US" altLang="zh-TW" dirty="0"/>
              <a:t> SDK(</a:t>
            </a:r>
            <a:r>
              <a:rPr kumimoji="1" lang="en-US" altLang="zh-TW" dirty="0" err="1"/>
              <a:t>SoftwareDevelopKit</a:t>
            </a:r>
            <a:r>
              <a:rPr kumimoji="1" lang="en-US" altLang="zh-TW" dirty="0"/>
              <a:t>) </a:t>
            </a:r>
            <a:r>
              <a:rPr kumimoji="1" lang="zh-TW" altLang="en-US" dirty="0"/>
              <a:t>介面</a:t>
            </a:r>
            <a:endParaRPr kumimoji="1" lang="en-US" altLang="zh-TW" dirty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isSourceTypeAvailable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UIImagePickerControllerDelegate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didFinishPickingMediaWithInfo</a:t>
            </a:r>
            <a:endParaRPr kumimoji="1" lang="en-US" altLang="zh-TW" dirty="0" smtClean="0"/>
          </a:p>
          <a:p>
            <a:r>
              <a:rPr kumimoji="1" lang="zh-TW" altLang="en-US" dirty="0" smtClean="0"/>
              <a:t>規劃選圖拍照提示窗</a:t>
            </a:r>
            <a:endParaRPr kumimoji="1" lang="en-US" altLang="zh-TW" dirty="0" smtClean="0"/>
          </a:p>
          <a:p>
            <a:r>
              <a:rPr kumimoji="1" lang="zh-TW" altLang="en-US" dirty="0"/>
              <a:t>上傳相片檔</a:t>
            </a:r>
            <a:r>
              <a:rPr kumimoji="1" lang="zh-TW" altLang="en-US" dirty="0" smtClean="0"/>
              <a:t>案到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資料庫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2908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取用圖庫相片秀圖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4590511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solidFill>
                  <a:srgbClr val="0000FF"/>
                </a:solidFill>
              </a:rPr>
              <a:t>建立一個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的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Delegate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賦予本地的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具有接收拍照的結果的功能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神功附身</a:t>
            </a:r>
            <a:r>
              <a:rPr kumimoji="1" lang="en-US" altLang="zh-TW" dirty="0">
                <a:sym typeface="Wingdings"/>
              </a:rPr>
              <a:t>.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 smtClean="0"/>
              <a:t> conform to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XXX</a:t>
            </a:r>
            <a:r>
              <a:rPr kumimoji="1" lang="en-US" altLang="zh-TW" dirty="0" err="1" smtClean="0"/>
              <a:t>Delegate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繼承關係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實作一個物件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abc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abc.delegate</a:t>
            </a:r>
            <a:r>
              <a:rPr kumimoji="1" lang="en-US" altLang="zh-TW" dirty="0" smtClean="0">
                <a:sym typeface="Wingdings"/>
              </a:rPr>
              <a:t> = self</a:t>
            </a:r>
            <a:endParaRPr kumimoji="1" lang="en-US" altLang="zh-TW" dirty="0" smtClean="0"/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isSourceTypeAvailable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 err="1" smtClean="0"/>
              <a:t>availableMediaType</a:t>
            </a:r>
            <a:endParaRPr kumimoji="1" lang="en-US" altLang="zh-TW" dirty="0" smtClean="0"/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imagePickerController:didFinishPickingMediaWithInfo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Present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推出一個秀圖頁面</a:t>
            </a:r>
            <a:endParaRPr kumimoji="1" lang="en-US" altLang="zh-TW" dirty="0"/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plist</a:t>
            </a:r>
            <a:r>
              <a:rPr kumimoji="1" lang="zh-TW" altLang="en-US" dirty="0"/>
              <a:t>要設定</a:t>
            </a:r>
            <a:r>
              <a:rPr kumimoji="1" lang="en-US" altLang="zh-TW" dirty="0" smtClean="0"/>
              <a:t>privacy </a:t>
            </a:r>
            <a:r>
              <a:rPr kumimoji="1" lang="en-US" altLang="zh-TW" dirty="0" err="1" smtClean="0"/>
              <a:t>NSPhotoLibararyUsageDescription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3317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4 下午3.2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" y="1615848"/>
            <a:ext cx="4175810" cy="2059498"/>
          </a:xfrm>
          <a:prstGeom prst="rect">
            <a:avLst/>
          </a:prstGeom>
        </p:spPr>
      </p:pic>
      <p:pic>
        <p:nvPicPr>
          <p:cNvPr id="9" name="圖片 8" descr="螢幕快照 2017-04-04 下午3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4527150"/>
            <a:ext cx="5130214" cy="1334035"/>
          </a:xfrm>
          <a:prstGeom prst="rect">
            <a:avLst/>
          </a:prstGeom>
        </p:spPr>
      </p:pic>
      <p:pic>
        <p:nvPicPr>
          <p:cNvPr id="12" name="圖片 11" descr="螢幕快照 2017-04-04 下午3.25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58" y="1615848"/>
            <a:ext cx="4354042" cy="44930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取用圖庫相片秀圖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790962"/>
          </a:xfrm>
        </p:spPr>
        <p:txBody>
          <a:bodyPr>
            <a:normAutofit fontScale="92500"/>
          </a:bodyPr>
          <a:lstStyle/>
          <a:p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必須叫用幫手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UIImagePickerController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繼承</a:t>
            </a:r>
            <a:r>
              <a:rPr kumimoji="1" lang="en-US" altLang="zh-TW" dirty="0" smtClean="0"/>
              <a:t> </a:t>
            </a:r>
            <a:r>
              <a:rPr kumimoji="1" lang="en-US" altLang="zh-TW" dirty="0" err="1"/>
              <a:t>UIImagePickerControllerDelegate</a:t>
            </a:r>
            <a:r>
              <a:rPr kumimoji="1" lang="en-US" altLang="zh-TW" dirty="0"/>
              <a:t> Protocol, </a:t>
            </a:r>
            <a:r>
              <a:rPr kumimoji="1" lang="zh-TW" altLang="en-US" dirty="0"/>
              <a:t>讓本地</a:t>
            </a:r>
            <a:r>
              <a:rPr kumimoji="1" lang="en-US" altLang="zh-TW" dirty="0"/>
              <a:t> VC </a:t>
            </a:r>
            <a:r>
              <a:rPr kumimoji="1" lang="zh-TW" altLang="en-US" dirty="0" smtClean="0"/>
              <a:t>具有秀圖</a:t>
            </a:r>
            <a:r>
              <a:rPr kumimoji="1" lang="zh-TW" altLang="en-US" dirty="0"/>
              <a:t>功能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7184" y="1612684"/>
            <a:ext cx="3696902" cy="653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6224" y="3720266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7479" y="5211586"/>
            <a:ext cx="2507006" cy="2484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13" idx="2"/>
          </p:cNvCxnSpPr>
          <p:nvPr/>
        </p:nvCxnSpPr>
        <p:spPr>
          <a:xfrm flipH="1">
            <a:off x="1718573" y="2266384"/>
            <a:ext cx="177062" cy="2945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272944" y="5578284"/>
            <a:ext cx="2004057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25583" y="2472986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23756" y="4154666"/>
            <a:ext cx="3898807" cy="117621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60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3.2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" y="1500598"/>
            <a:ext cx="4395391" cy="4308065"/>
          </a:xfrm>
          <a:prstGeom prst="rect">
            <a:avLst/>
          </a:prstGeom>
        </p:spPr>
      </p:pic>
      <p:pic>
        <p:nvPicPr>
          <p:cNvPr id="5" name="圖片 4" descr="螢幕快照 2017-04-04 下午3.2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1412834"/>
            <a:ext cx="3921804" cy="1245263"/>
          </a:xfrm>
          <a:prstGeom prst="rect">
            <a:avLst/>
          </a:prstGeom>
        </p:spPr>
      </p:pic>
      <p:pic>
        <p:nvPicPr>
          <p:cNvPr id="6" name="圖片 5" descr="螢幕快照 2017-04-04 下午3.2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2782525"/>
            <a:ext cx="4112126" cy="3526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取用圖庫相片秀圖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292" y="829285"/>
            <a:ext cx="8936895" cy="832550"/>
          </a:xfrm>
        </p:spPr>
        <p:txBody>
          <a:bodyPr>
            <a:normAutofit/>
          </a:bodyPr>
          <a:lstStyle/>
          <a:p>
            <a:r>
              <a:rPr kumimoji="1" lang="en-US" altLang="zh-TW" sz="2000" dirty="0" smtClean="0"/>
              <a:t>VC </a:t>
            </a:r>
            <a:r>
              <a:rPr kumimoji="1" lang="zh-TW" altLang="en-US" sz="2000" dirty="0" smtClean="0"/>
              <a:t>叫用</a:t>
            </a:r>
            <a:r>
              <a:rPr kumimoji="1" lang="en-US" altLang="zh-TW" sz="2000" dirty="0" smtClean="0"/>
              <a:t> 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imagePickerController</a:t>
            </a:r>
            <a:r>
              <a:rPr kumimoji="1" lang="en-US" altLang="zh-TW" sz="2000" b="1" dirty="0" err="1">
                <a:solidFill>
                  <a:srgbClr val="0000FF"/>
                </a:solidFill>
              </a:rPr>
              <a:t>: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didFinishPickingMediaWithInfo</a:t>
            </a:r>
            <a:r>
              <a:rPr kumimoji="1" lang="en-US" altLang="zh-TW" sz="2000" dirty="0" smtClean="0"/>
              <a:t>, </a:t>
            </a:r>
            <a:r>
              <a:rPr kumimoji="1" lang="zh-TW" altLang="en-US" sz="2000" dirty="0" smtClean="0"/>
              <a:t>取得</a:t>
            </a:r>
            <a:r>
              <a:rPr kumimoji="1" lang="zh-TW" altLang="en-US" sz="2000" dirty="0" smtClean="0"/>
              <a:t>照片</a:t>
            </a:r>
            <a:r>
              <a:rPr kumimoji="1" lang="en-US" altLang="zh-TW" sz="2000" dirty="0" smtClean="0"/>
              <a:t>.</a:t>
            </a:r>
            <a:endParaRPr kumimoji="1" lang="en-US" altLang="zh-TW" sz="2000" dirty="0" smtClean="0"/>
          </a:p>
        </p:txBody>
      </p:sp>
      <p:sp>
        <p:nvSpPr>
          <p:cNvPr id="13" name="矩形 12"/>
          <p:cNvSpPr/>
          <p:nvPr/>
        </p:nvSpPr>
        <p:spPr>
          <a:xfrm>
            <a:off x="4767494" y="2730296"/>
            <a:ext cx="4155069" cy="9100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876" y="1446549"/>
            <a:ext cx="4182696" cy="6884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6292" y="3943610"/>
            <a:ext cx="3265094" cy="5321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endCxn id="13" idx="0"/>
          </p:cNvCxnSpPr>
          <p:nvPr/>
        </p:nvCxnSpPr>
        <p:spPr>
          <a:xfrm flipH="1">
            <a:off x="6845029" y="2172350"/>
            <a:ext cx="145380" cy="557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79352" y="1874908"/>
            <a:ext cx="2375874" cy="251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1" name="直線箭頭接點 30"/>
          <p:cNvCxnSpPr>
            <a:stCxn id="22" idx="3"/>
          </p:cNvCxnSpPr>
          <p:nvPr/>
        </p:nvCxnSpPr>
        <p:spPr>
          <a:xfrm flipV="1">
            <a:off x="3401386" y="2035466"/>
            <a:ext cx="2477966" cy="21742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11" idx="2"/>
          </p:cNvCxnSpPr>
          <p:nvPr/>
        </p:nvCxnSpPr>
        <p:spPr>
          <a:xfrm flipH="1">
            <a:off x="1811704" y="2134999"/>
            <a:ext cx="366520" cy="18086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500179" y="6070194"/>
            <a:ext cx="958460" cy="252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25" idx="0"/>
          </p:cNvCxnSpPr>
          <p:nvPr/>
        </p:nvCxnSpPr>
        <p:spPr>
          <a:xfrm>
            <a:off x="6845029" y="3703188"/>
            <a:ext cx="134380" cy="23670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 descr="螢幕快照 2017-04-04 下午3.4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9" y="1491930"/>
            <a:ext cx="4216081" cy="4868758"/>
          </a:xfrm>
          <a:prstGeom prst="rect">
            <a:avLst/>
          </a:prstGeom>
        </p:spPr>
      </p:pic>
      <p:pic>
        <p:nvPicPr>
          <p:cNvPr id="30" name="圖片 29" descr="螢幕快照 2017-04-04 下午3.48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11" y="1287678"/>
            <a:ext cx="3687467" cy="31192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取用圖庫相片秀圖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拍照後回傳資料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告訴</a:t>
            </a:r>
            <a:r>
              <a:rPr kumimoji="1" lang="en-US" altLang="zh-TW" dirty="0" smtClean="0"/>
              <a:t> delegate.</a:t>
            </a:r>
          </a:p>
        </p:txBody>
      </p:sp>
      <p:sp>
        <p:nvSpPr>
          <p:cNvPr id="11" name="矩形 10"/>
          <p:cNvSpPr/>
          <p:nvPr/>
        </p:nvSpPr>
        <p:spPr>
          <a:xfrm>
            <a:off x="1501644" y="3934429"/>
            <a:ext cx="2521406" cy="3459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5044352" y="1496716"/>
            <a:ext cx="3788751" cy="6523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3"/>
            <a:endCxn id="17" idx="1"/>
          </p:cNvCxnSpPr>
          <p:nvPr/>
        </p:nvCxnSpPr>
        <p:spPr>
          <a:xfrm flipV="1">
            <a:off x="4023050" y="1822903"/>
            <a:ext cx="1021302" cy="22845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5476709" y="4933141"/>
            <a:ext cx="1912202" cy="492872"/>
          </a:xfrm>
          <a:prstGeom prst="wedgeRectCallout">
            <a:avLst>
              <a:gd name="adj1" fmla="val 5895"/>
              <a:gd name="adj2" fmla="val -13269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把照片讀出來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V="1">
            <a:off x="5181733" y="4153430"/>
            <a:ext cx="1756995" cy="32236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06869" y="1662441"/>
            <a:ext cx="2887946" cy="486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1" name="直線箭頭接點 40"/>
          <p:cNvCxnSpPr>
            <a:stCxn id="40" idx="2"/>
            <a:endCxn id="11" idx="0"/>
          </p:cNvCxnSpPr>
          <p:nvPr/>
        </p:nvCxnSpPr>
        <p:spPr>
          <a:xfrm>
            <a:off x="1850842" y="2149091"/>
            <a:ext cx="911505" cy="178533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>
            <a:stCxn id="17" idx="0"/>
          </p:cNvCxnSpPr>
          <p:nvPr/>
        </p:nvCxnSpPr>
        <p:spPr>
          <a:xfrm flipH="1">
            <a:off x="6110061" y="2149091"/>
            <a:ext cx="828667" cy="20043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功能需求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76523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程式分析</a:t>
            </a:r>
            <a:endParaRPr kumimoji="1" lang="en-US" altLang="zh-TW" dirty="0" smtClean="0"/>
          </a:p>
          <a:p>
            <a:r>
              <a:rPr kumimoji="1" lang="zh-TW" altLang="en-US" dirty="0" smtClean="0"/>
              <a:t>管理會員資料</a:t>
            </a:r>
            <a:r>
              <a:rPr kumimoji="1" lang="en-US" altLang="zh-TW" dirty="0" smtClean="0"/>
              <a:t> -  Firebase </a:t>
            </a:r>
            <a:r>
              <a:rPr kumimoji="1" lang="zh-TW" altLang="en-US" dirty="0" smtClean="0"/>
              <a:t>工具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Firebase.Auth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/>
              <a:t>App </a:t>
            </a:r>
            <a:r>
              <a:rPr kumimoji="1" lang="zh-TW" altLang="en-US" dirty="0"/>
              <a:t>進入點管理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UIStoryboard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管理相片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取得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zh-TW" altLang="en-US" dirty="0" smtClean="0"/>
              <a:t>規劃上傳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Firebase.Storage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zh-TW" altLang="en-US" dirty="0" smtClean="0"/>
              <a:t>關聯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程式及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資料結構及讀</a:t>
            </a:r>
            <a:r>
              <a:rPr kumimoji="1" lang="zh-TW" altLang="en-US" dirty="0" smtClean="0"/>
              <a:t>回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Firebase.Database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取</a:t>
            </a:r>
            <a:r>
              <a:rPr kumimoji="1" lang="zh-TW" altLang="en-US" dirty="0" smtClean="0"/>
              <a:t>回照片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顯示於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APP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顯示</a:t>
            </a:r>
            <a:r>
              <a:rPr kumimoji="1" lang="en-US" altLang="zh-TW" dirty="0" smtClean="0"/>
              <a:t>  APP </a:t>
            </a:r>
            <a:r>
              <a:rPr kumimoji="1" lang="zh-TW" altLang="en-US" dirty="0" smtClean="0"/>
              <a:t>工具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2688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3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" y="1353048"/>
            <a:ext cx="6418223" cy="3664459"/>
          </a:xfrm>
          <a:prstGeom prst="rect">
            <a:avLst/>
          </a:prstGeom>
        </p:spPr>
      </p:pic>
      <p:pic>
        <p:nvPicPr>
          <p:cNvPr id="7" name="圖片 6" descr="螢幕快照 2017-04-04 下午3.4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9" y="5112608"/>
            <a:ext cx="7396786" cy="13246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取用圖庫相片秀圖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拍照後回傳資料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告訴</a:t>
            </a:r>
            <a:r>
              <a:rPr kumimoji="1" lang="en-US" altLang="zh-TW" dirty="0" smtClean="0"/>
              <a:t> delegate.</a:t>
            </a:r>
          </a:p>
        </p:txBody>
      </p:sp>
      <p:sp>
        <p:nvSpPr>
          <p:cNvPr id="11" name="矩形 10"/>
          <p:cNvSpPr/>
          <p:nvPr/>
        </p:nvSpPr>
        <p:spPr>
          <a:xfrm>
            <a:off x="578029" y="4129800"/>
            <a:ext cx="5221201" cy="7051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78029" y="5774715"/>
            <a:ext cx="7331460" cy="6625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2"/>
            <a:endCxn id="17" idx="0"/>
          </p:cNvCxnSpPr>
          <p:nvPr/>
        </p:nvCxnSpPr>
        <p:spPr>
          <a:xfrm>
            <a:off x="3188630" y="4834912"/>
            <a:ext cx="1055129" cy="9398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7178479" y="4666724"/>
            <a:ext cx="1462019" cy="701563"/>
          </a:xfrm>
          <a:prstGeom prst="wedgeRectCallout">
            <a:avLst>
              <a:gd name="adj1" fmla="val -46525"/>
              <a:gd name="adj2" fmla="val 1131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選定照片的屬性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0594" y="3086848"/>
            <a:ext cx="3323166" cy="3565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4648208" y="2385286"/>
            <a:ext cx="2031489" cy="603098"/>
          </a:xfrm>
          <a:prstGeom prst="wedgeRectCallout">
            <a:avLst>
              <a:gd name="adj1" fmla="val -69819"/>
              <a:gd name="adj2" fmla="val 644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關係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593" y="3443434"/>
            <a:ext cx="3323166" cy="152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648208" y="3086848"/>
            <a:ext cx="2469357" cy="562288"/>
          </a:xfrm>
          <a:prstGeom prst="wedgeRectCallout">
            <a:avLst>
              <a:gd name="adj1" fmla="val -65506"/>
              <a:gd name="adj2" fmla="val 258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然後才可以用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xxx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叫用延伸的方法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 xxx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098830" y="3715200"/>
            <a:ext cx="2988291" cy="828501"/>
          </a:xfrm>
          <a:prstGeom prst="wedgeRectCallout">
            <a:avLst>
              <a:gd name="adj1" fmla="val -60279"/>
              <a:gd name="adj2" fmla="val 328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Instance Method: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直接叫用不需經由實作一個物件叫用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Delegate Method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25907" y="795324"/>
            <a:ext cx="3461213" cy="8414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imagePickerController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(_: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didFinishPickingMediaWithInfo</a:t>
            </a:r>
            <a:r>
              <a:rPr kumimoji="1" lang="en-US" altLang="zh-TW" dirty="0" smtClean="0">
                <a:solidFill>
                  <a:srgbClr val="FF0000"/>
                </a:solidFill>
              </a:rPr>
              <a:t>:)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不需要實作一個物件再叫用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36282" y="1713168"/>
            <a:ext cx="3450839" cy="6381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present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不需要在前面加上物件名稱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”picker”</a:t>
            </a:r>
            <a:r>
              <a:rPr kumimoji="1" lang="zh-TW" altLang="en-US" dirty="0" smtClean="0">
                <a:solidFill>
                  <a:srgbClr val="FF0000"/>
                </a:solidFill>
              </a:rPr>
              <a:t>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下午3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" y="1449982"/>
            <a:ext cx="7861300" cy="5041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取用圖庫相片秀圖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present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vs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dismiss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照片列圖在選定照片後退下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出示選圖畫面</a:t>
            </a:r>
            <a:endParaRPr kumimoji="1" lang="en-US" altLang="zh-TW" dirty="0" smtClean="0"/>
          </a:p>
        </p:txBody>
      </p:sp>
      <p:sp>
        <p:nvSpPr>
          <p:cNvPr id="17" name="矩形 16"/>
          <p:cNvSpPr/>
          <p:nvPr/>
        </p:nvSpPr>
        <p:spPr>
          <a:xfrm>
            <a:off x="618536" y="4950224"/>
            <a:ext cx="6873050" cy="15416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49573" y="3820032"/>
            <a:ext cx="2856863" cy="12394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參數欄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1.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實作的物件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;2.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事實上是方法運作成功回傳的結果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然後再執行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程式碼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37" y="4455459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5937" y="6059327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34" y="1572717"/>
            <a:ext cx="1177830" cy="2185480"/>
          </a:xfrm>
          <a:prstGeom prst="rect">
            <a:avLst/>
          </a:prstGeom>
        </p:spPr>
      </p:pic>
      <p:cxnSp>
        <p:nvCxnSpPr>
          <p:cNvPr id="11" name="直線箭頭接點 10"/>
          <p:cNvCxnSpPr>
            <a:endCxn id="4" idx="1"/>
          </p:cNvCxnSpPr>
          <p:nvPr/>
        </p:nvCxnSpPr>
        <p:spPr>
          <a:xfrm flipV="1">
            <a:off x="3339522" y="2665457"/>
            <a:ext cx="4405212" cy="17900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4835555" y="1770473"/>
            <a:ext cx="2564308" cy="1534882"/>
          </a:xfrm>
          <a:prstGeom prst="wedgeRectCallout">
            <a:avLst>
              <a:gd name="adj1" fmla="val 58875"/>
              <a:gd name="adj2" fmla="val -128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右圖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然後等待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不知道什麼時候選好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所以是一個非同步事件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選好之後的程式碼不需要和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按按鍵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這個動作綁再一起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8628" y="5731452"/>
            <a:ext cx="1711966" cy="2605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260" y="6483542"/>
            <a:ext cx="1359353" cy="366316"/>
          </a:xfrm>
          <a:prstGeom prst="wedgeRectCallout">
            <a:avLst>
              <a:gd name="adj1" fmla="val 3181"/>
              <a:gd name="adj2" fmla="val -1751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5.0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29" y="1747128"/>
            <a:ext cx="2730500" cy="4914900"/>
          </a:xfrm>
          <a:prstGeom prst="rect">
            <a:avLst/>
          </a:prstGeom>
        </p:spPr>
      </p:pic>
      <p:pic>
        <p:nvPicPr>
          <p:cNvPr id="7" name="圖片 6" descr="螢幕快照 2017-04-04 下午5.0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3" y="1747128"/>
            <a:ext cx="2810980" cy="51108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規劃選圖拍照提示窗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4729" y="5566702"/>
            <a:ext cx="2730500" cy="102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6661801" y="4458240"/>
            <a:ext cx="2260763" cy="78257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UIAlertController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2985578" y="2800526"/>
            <a:ext cx="1654549" cy="48569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addPhotoTapped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97048" y="3440579"/>
            <a:ext cx="833035" cy="4243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64430" y="4302966"/>
            <a:ext cx="1935668" cy="10869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798196" y="4015394"/>
            <a:ext cx="1119334" cy="485699"/>
          </a:xfrm>
          <a:prstGeom prst="wedgeRectCallout">
            <a:avLst>
              <a:gd name="adj1" fmla="val -65411"/>
              <a:gd name="adj2" fmla="val 268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叫用方法的分類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96771"/>
              </p:ext>
            </p:extLst>
          </p:nvPr>
        </p:nvGraphicFramePr>
        <p:xfrm>
          <a:off x="358588" y="1036114"/>
          <a:ext cx="8522982" cy="431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59"/>
                <a:gridCol w="1739177"/>
                <a:gridCol w="1690768"/>
                <a:gridCol w="898525"/>
                <a:gridCol w="1416904"/>
                <a:gridCol w="1424252"/>
                <a:gridCol w="873897"/>
              </a:tblGrid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Method Name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來源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分類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需要實作一個物件再叫用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前面加上物件名稱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返回值</a:t>
                      </a:r>
                    </a:p>
                  </a:txBody>
                  <a:tcPr anchor="ctr"/>
                </a:tc>
              </a:tr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Yes(storyboard)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Yes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(storyboard.</a:t>
                      </a:r>
                      <a:r>
                        <a:rPr kumimoji="1" lang="en-US" altLang="zh-TW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r>
                        <a:rPr kumimoji="0" lang="en-US" altLang="zh-TW" sz="1600" dirty="0" smtClean="0">
                          <a:solidFill>
                            <a:schemeClr val="dk1"/>
                          </a:solidFill>
                        </a:rPr>
                        <a:t>())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present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 (picker)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不需要</a:t>
                      </a:r>
                      <a:r>
                        <a:rPr lang="en-US" altLang="zh-TW" sz="1600" dirty="0" smtClean="0"/>
                        <a:t>, </a:t>
                      </a:r>
                      <a:r>
                        <a:rPr lang="zh-TW" altLang="en-US" sz="1600" dirty="0" smtClean="0"/>
                        <a:t>特殊狀況加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self.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imagePickerController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(_:</a:t>
                      </a:r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didFinishPickingMediaWithInfo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:) 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/>
                        <a:t>Protocol</a:t>
                      </a:r>
                    </a:p>
                    <a:p>
                      <a:pPr algn="ctr"/>
                      <a:r>
                        <a:rPr kumimoji="1" lang="en-US" altLang="zh-TW" sz="1600" dirty="0" smtClean="0"/>
                        <a:t>(</a:t>
                      </a:r>
                      <a:r>
                        <a:rPr kumimoji="1" lang="en-US" altLang="zh-TW" sz="1600" dirty="0" err="1" smtClean="0"/>
                        <a:t>UIImagePickerControllerDelegate</a:t>
                      </a:r>
                      <a:r>
                        <a:rPr kumimoji="1"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Yes, Call</a:t>
                      </a:r>
                      <a:r>
                        <a:rPr lang="en-US" altLang="zh-TW" sz="1600" baseline="0" dirty="0" smtClean="0"/>
                        <a:t> back by closure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9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lert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actionSheet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44151"/>
              </p:ext>
            </p:extLst>
          </p:nvPr>
        </p:nvGraphicFramePr>
        <p:xfrm>
          <a:off x="358588" y="1036114"/>
          <a:ext cx="8315629" cy="52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04"/>
                <a:gridCol w="2749287"/>
                <a:gridCol w="2294850"/>
                <a:gridCol w="2712488"/>
              </a:tblGrid>
              <a:tr h="56155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err="1" smtClean="0">
                          <a:solidFill>
                            <a:srgbClr val="0000FF"/>
                          </a:solidFill>
                        </a:rPr>
                        <a:t>actionSheet</a:t>
                      </a:r>
                      <a:endParaRPr lang="zh-TW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32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(Before)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UIActionController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(Now)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叫用方法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preferred</a:t>
                      </a:r>
                      <a:r>
                        <a:rPr lang="en-US" altLang="zh-TW" baseline="0" dirty="0" err="1" smtClean="0"/>
                        <a:t>style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.alert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.action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Title,</a:t>
                      </a:r>
                      <a:r>
                        <a:rPr lang="en-US" altLang="zh-TW" baseline="0" dirty="0" smtClean="0"/>
                        <a:t> message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要有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可以不要</a:t>
                      </a:r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一定要有按鈕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秀圖方法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present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present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用途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提示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無帶出行動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帶出行動碼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790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0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747128"/>
            <a:ext cx="4286750" cy="4058520"/>
          </a:xfrm>
          <a:prstGeom prst="rect">
            <a:avLst/>
          </a:prstGeom>
        </p:spPr>
      </p:pic>
      <p:pic>
        <p:nvPicPr>
          <p:cNvPr id="6" name="圖片 5" descr="螢幕快照 2017-04-04 下午5.0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62" y="2030596"/>
            <a:ext cx="4017202" cy="34212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規劃選圖拍照提示窗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讀進來的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資料是</a:t>
            </a:r>
            <a:r>
              <a:rPr kumimoji="1" lang="en-US" altLang="zh-TW" dirty="0" smtClean="0"/>
              <a:t> string,.</a:t>
            </a:r>
          </a:p>
        </p:txBody>
      </p:sp>
      <p:sp>
        <p:nvSpPr>
          <p:cNvPr id="13" name="矩形 12"/>
          <p:cNvSpPr/>
          <p:nvPr/>
        </p:nvSpPr>
        <p:spPr>
          <a:xfrm>
            <a:off x="6105668" y="4468990"/>
            <a:ext cx="2214325" cy="3348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8" name="圖片 7" descr="螢幕快照 2017-04-04 下午5.0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85" y="829285"/>
            <a:ext cx="2656312" cy="12600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9251" y="2030596"/>
            <a:ext cx="2535440" cy="6996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9251" y="3793831"/>
            <a:ext cx="2535440" cy="269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12" idx="3"/>
            <a:endCxn id="13" idx="1"/>
          </p:cNvCxnSpPr>
          <p:nvPr/>
        </p:nvCxnSpPr>
        <p:spPr>
          <a:xfrm>
            <a:off x="2764691" y="2380418"/>
            <a:ext cx="3340977" cy="22559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>
            <a:stCxn id="12" idx="2"/>
          </p:cNvCxnSpPr>
          <p:nvPr/>
        </p:nvCxnSpPr>
        <p:spPr>
          <a:xfrm flipH="1">
            <a:off x="1449039" y="2730239"/>
            <a:ext cx="47932" cy="10635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1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1" y="4189246"/>
            <a:ext cx="7617454" cy="2454914"/>
          </a:xfrm>
          <a:prstGeom prst="rect">
            <a:avLst/>
          </a:prstGeom>
        </p:spPr>
      </p:pic>
      <p:pic>
        <p:nvPicPr>
          <p:cNvPr id="8" name="圖片 7" descr="螢幕快照 2017-04-04 下午5.13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50" y="1415231"/>
            <a:ext cx="1432981" cy="2552497"/>
          </a:xfrm>
          <a:prstGeom prst="rect">
            <a:avLst/>
          </a:prstGeom>
        </p:spPr>
      </p:pic>
      <p:pic>
        <p:nvPicPr>
          <p:cNvPr id="9" name="圖片 8" descr="螢幕快照 2017-04-04 下午5.13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2" y="1327380"/>
            <a:ext cx="1458138" cy="2598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r>
              <a:rPr kumimoji="1" lang="en-US" altLang="zh-TW" dirty="0" smtClean="0"/>
              <a:t> 1. alert (</a:t>
            </a:r>
            <a:r>
              <a:rPr kumimoji="1" lang="zh-TW" altLang="en-US" dirty="0" smtClean="0"/>
              <a:t>介紹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00FF"/>
                </a:solidFill>
              </a:rPr>
              <a:t>.alert </a:t>
            </a:r>
            <a:r>
              <a:rPr kumimoji="1" lang="zh-TW" altLang="en-US" dirty="0" smtClean="0"/>
              <a:t>提示規劃的提示窗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1937365" y="4584720"/>
            <a:ext cx="739727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7853451" y="4189246"/>
            <a:ext cx="976281" cy="628754"/>
          </a:xfrm>
          <a:prstGeom prst="wedgeRectCallout">
            <a:avLst>
              <a:gd name="adj1" fmla="val 3860"/>
              <a:gd name="adj2" fmla="val 980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No Action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6194636" y="2046750"/>
            <a:ext cx="866413" cy="485699"/>
          </a:xfrm>
          <a:prstGeom prst="wedgeRectCallout">
            <a:avLst>
              <a:gd name="adj1" fmla="val -78030"/>
              <a:gd name="adj2" fmla="val 5120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FF"/>
                </a:solidFill>
              </a:rPr>
              <a:t>alert</a:t>
            </a:r>
            <a:endParaRPr kumimoji="1" lang="zh-TW" altLang="en-US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18610" y="4584720"/>
            <a:ext cx="2186866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713108" y="2427120"/>
            <a:ext cx="1058185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 flipH="1" flipV="1">
            <a:off x="5365229" y="2660401"/>
            <a:ext cx="725731" cy="19243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圖說文字 17"/>
          <p:cNvSpPr/>
          <p:nvPr/>
        </p:nvSpPr>
        <p:spPr>
          <a:xfrm>
            <a:off x="489838" y="6122232"/>
            <a:ext cx="895410" cy="352727"/>
          </a:xfrm>
          <a:prstGeom prst="wedgeRectCallout">
            <a:avLst>
              <a:gd name="adj1" fmla="val 78414"/>
              <a:gd name="adj2" fmla="val 499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66422" y="5336400"/>
            <a:ext cx="2325101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36699" y="6015840"/>
            <a:ext cx="2743609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288852" y="2660401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730388" y="2647922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stCxn id="17" idx="0"/>
            <a:endCxn id="23" idx="2"/>
          </p:cNvCxnSpPr>
          <p:nvPr/>
        </p:nvCxnSpPr>
        <p:spPr>
          <a:xfrm flipV="1">
            <a:off x="2828973" y="2893681"/>
            <a:ext cx="2701100" cy="24427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19" idx="0"/>
          </p:cNvCxnSpPr>
          <p:nvPr/>
        </p:nvCxnSpPr>
        <p:spPr>
          <a:xfrm flipV="1">
            <a:off x="3008504" y="2881203"/>
            <a:ext cx="2010106" cy="31346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27182" y="2289600"/>
            <a:ext cx="1396511" cy="708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13" idx="0"/>
          </p:cNvCxnSpPr>
          <p:nvPr/>
        </p:nvCxnSpPr>
        <p:spPr>
          <a:xfrm>
            <a:off x="1244111" y="1200960"/>
            <a:ext cx="1063118" cy="338376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13" idx="3"/>
            <a:endCxn id="27" idx="1"/>
          </p:cNvCxnSpPr>
          <p:nvPr/>
        </p:nvCxnSpPr>
        <p:spPr>
          <a:xfrm flipV="1">
            <a:off x="2677092" y="2643840"/>
            <a:ext cx="1850090" cy="205752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664542" y="639034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29251" y="3777548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矩形圖說文字 31"/>
          <p:cNvSpPr/>
          <p:nvPr/>
        </p:nvSpPr>
        <p:spPr>
          <a:xfrm>
            <a:off x="35086" y="4584720"/>
            <a:ext cx="1496570" cy="751680"/>
          </a:xfrm>
          <a:prstGeom prst="wedgeRectCallout">
            <a:avLst>
              <a:gd name="adj1" fmla="val 57796"/>
              <a:gd name="adj2" fmla="val 707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3" y="3894680"/>
            <a:ext cx="5613319" cy="2861873"/>
          </a:xfrm>
          <a:prstGeom prst="rect">
            <a:avLst/>
          </a:prstGeom>
        </p:spPr>
      </p:pic>
      <p:pic>
        <p:nvPicPr>
          <p:cNvPr id="6" name="圖片 5" descr="螢幕快照 2017-04-04 下午5.2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17" y="1253545"/>
            <a:ext cx="1347532" cy="2484512"/>
          </a:xfrm>
          <a:prstGeom prst="rect">
            <a:avLst/>
          </a:prstGeom>
        </p:spPr>
      </p:pic>
      <p:pic>
        <p:nvPicPr>
          <p:cNvPr id="8" name="圖片 7" descr="螢幕快照 2017-04-04 下午5.2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6" y="1253545"/>
            <a:ext cx="1408397" cy="25252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r>
              <a:rPr kumimoji="1" lang="en-US" altLang="zh-TW" dirty="0" smtClean="0"/>
              <a:t> 2. </a:t>
            </a:r>
            <a:r>
              <a:rPr kumimoji="1" lang="en-US" altLang="zh-TW" dirty="0" err="1" smtClean="0"/>
              <a:t>actionSheet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0000FF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/>
              <a:t>提示規劃</a:t>
            </a:r>
            <a:r>
              <a:rPr kumimoji="1" lang="zh-TW" altLang="en-US" dirty="0" smtClean="0"/>
              <a:t>的提示窗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帶出程式碼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3355731" y="4054702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圖說文字 21"/>
          <p:cNvSpPr/>
          <p:nvPr/>
        </p:nvSpPr>
        <p:spPr>
          <a:xfrm>
            <a:off x="2989577" y="3375740"/>
            <a:ext cx="1555139" cy="403017"/>
          </a:xfrm>
          <a:prstGeom prst="wedgeRectCallout">
            <a:avLst>
              <a:gd name="adj1" fmla="val -469"/>
              <a:gd name="adj2" fmla="val 12769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43164" y="4233600"/>
            <a:ext cx="990018" cy="310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6960707" y="3326631"/>
            <a:ext cx="1555139" cy="656409"/>
          </a:xfrm>
          <a:prstGeom prst="wedgeRectCallout">
            <a:avLst>
              <a:gd name="adj1" fmla="val -26024"/>
              <a:gd name="adj2" fmla="val 8674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預留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action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3905" y="2954302"/>
            <a:ext cx="1408397" cy="9403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784800" y="2255040"/>
            <a:ext cx="1555139" cy="472080"/>
          </a:xfrm>
          <a:prstGeom prst="wedgeRectCallout">
            <a:avLst>
              <a:gd name="adj1" fmla="val -58246"/>
              <a:gd name="adj2" fmla="val 958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83874" y="4742782"/>
            <a:ext cx="2591469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883874" y="555182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83874" y="619670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3663216" y="3248641"/>
            <a:ext cx="2064878" cy="149414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7" idx="0"/>
          </p:cNvCxnSpPr>
          <p:nvPr/>
        </p:nvCxnSpPr>
        <p:spPr>
          <a:xfrm flipV="1">
            <a:off x="3214295" y="3481920"/>
            <a:ext cx="2513799" cy="20699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 flipV="1">
            <a:off x="3214295" y="3634320"/>
            <a:ext cx="2666199" cy="25623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224277" y="4366760"/>
            <a:ext cx="87736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24276" y="3894680"/>
            <a:ext cx="877361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7" name="直線箭頭接點 26"/>
          <p:cNvCxnSpPr>
            <a:endCxn id="26" idx="0"/>
          </p:cNvCxnSpPr>
          <p:nvPr/>
        </p:nvCxnSpPr>
        <p:spPr>
          <a:xfrm>
            <a:off x="1598337" y="1253545"/>
            <a:ext cx="1064620" cy="264113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26" idx="3"/>
          </p:cNvCxnSpPr>
          <p:nvPr/>
        </p:nvCxnSpPr>
        <p:spPr>
          <a:xfrm flipV="1">
            <a:off x="3101637" y="3375740"/>
            <a:ext cx="2102268" cy="63558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endCxn id="16" idx="0"/>
          </p:cNvCxnSpPr>
          <p:nvPr/>
        </p:nvCxnSpPr>
        <p:spPr>
          <a:xfrm>
            <a:off x="2662957" y="4545658"/>
            <a:ext cx="516652" cy="1971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224277" y="502892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2662957" y="5207818"/>
            <a:ext cx="438680" cy="3440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206869" y="584928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3" name="直線箭頭接點 42"/>
          <p:cNvCxnSpPr/>
          <p:nvPr/>
        </p:nvCxnSpPr>
        <p:spPr>
          <a:xfrm>
            <a:off x="2645549" y="6028178"/>
            <a:ext cx="214178" cy="1685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745949" y="652327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49379" y="3180124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圖說文字 30"/>
          <p:cNvSpPr/>
          <p:nvPr/>
        </p:nvSpPr>
        <p:spPr>
          <a:xfrm>
            <a:off x="229251" y="3991101"/>
            <a:ext cx="1496570" cy="869235"/>
          </a:xfrm>
          <a:prstGeom prst="wedgeRectCallout">
            <a:avLst>
              <a:gd name="adj1" fmla="val 59428"/>
              <a:gd name="adj2" fmla="val 3515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r>
              <a:rPr kumimoji="1" lang="zh-TW" altLang="en-US" dirty="0"/>
              <a:t>程式</a:t>
            </a:r>
            <a:r>
              <a:rPr kumimoji="1" lang="zh-TW" altLang="en-US" dirty="0" smtClean="0"/>
              <a:t>順序</a:t>
            </a:r>
            <a:r>
              <a:rPr kumimoji="1" lang="en-US" altLang="zh-TW" dirty="0" smtClean="0"/>
              <a:t> 1(</a:t>
            </a:r>
            <a:r>
              <a:rPr kumimoji="1" lang="zh-TW" altLang="en-US" dirty="0" smtClean="0"/>
              <a:t>改善前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90991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新增照片</a:t>
            </a:r>
            <a:r>
              <a:rPr kumimoji="1" lang="en-US" altLang="zh-TW" dirty="0" smtClean="0"/>
              <a:t>”</a:t>
            </a:r>
            <a:endParaRPr kumimoji="1" lang="en-US" altLang="zh-TW" dirty="0"/>
          </a:p>
          <a:p>
            <a:r>
              <a:rPr kumimoji="1" lang="zh-TW" altLang="en-US" dirty="0"/>
              <a:t>實作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 picker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delegate</a:t>
            </a:r>
          </a:p>
          <a:p>
            <a:r>
              <a:rPr kumimoji="1" lang="zh-TW" altLang="en-US" dirty="0" smtClean="0"/>
              <a:t>規劃選擇相機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相簿小窗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of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zh-TW" altLang="en-US" dirty="0" smtClean="0"/>
              <a:t>選拍照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(),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camera</a:t>
            </a:r>
          </a:p>
          <a:p>
            <a:pPr lvl="3"/>
            <a:r>
              <a:rPr kumimoji="1" lang="en-US" altLang="zh-TW" sz="2400" dirty="0" err="1" smtClean="0"/>
              <a:t>UIAlertController</a:t>
            </a:r>
            <a:r>
              <a:rPr kumimoji="1" lang="en-US" altLang="zh-TW" sz="2400" dirty="0" smtClean="0"/>
              <a:t>(.</a:t>
            </a:r>
            <a:r>
              <a:rPr kumimoji="1" lang="en-US" altLang="zh-TW" sz="2400" dirty="0" err="1" smtClean="0"/>
              <a:t>actionSheet</a:t>
            </a:r>
            <a:r>
              <a:rPr kumimoji="1" lang="en-US" altLang="zh-TW" sz="2400" dirty="0" smtClean="0"/>
              <a:t>) </a:t>
            </a:r>
          </a:p>
          <a:p>
            <a:pPr lvl="3"/>
            <a:r>
              <a:rPr kumimoji="1" lang="zh-TW" altLang="en-US" sz="2400" dirty="0" smtClean="0"/>
              <a:t>處理設備不支援照相的情況</a:t>
            </a:r>
            <a:endParaRPr kumimoji="1" lang="en-US" altLang="zh-TW" sz="2400" dirty="0" smtClean="0"/>
          </a:p>
          <a:p>
            <a:pPr lvl="1"/>
            <a:r>
              <a:rPr kumimoji="1" lang="zh-TW" altLang="en-US" dirty="0" smtClean="0"/>
              <a:t>選圖庫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pPr lvl="3"/>
            <a:r>
              <a:rPr kumimoji="1" lang="en-US" altLang="zh-TW" sz="2400" dirty="0" err="1"/>
              <a:t>UIAlertController</a:t>
            </a:r>
            <a:r>
              <a:rPr kumimoji="1" lang="en-US" altLang="zh-TW" sz="2400" dirty="0"/>
              <a:t>(. </a:t>
            </a:r>
            <a:r>
              <a:rPr kumimoji="1" lang="en-US" altLang="zh-TW" sz="2400" dirty="0" err="1"/>
              <a:t>actionSheet</a:t>
            </a:r>
            <a:r>
              <a:rPr kumimoji="1" lang="en-US" altLang="zh-TW" sz="2400" dirty="0"/>
              <a:t>) </a:t>
            </a:r>
            <a:endParaRPr kumimoji="1" lang="en-US" altLang="zh-TW" sz="2400" dirty="0" smtClean="0"/>
          </a:p>
          <a:p>
            <a:pPr lvl="3"/>
            <a:r>
              <a:rPr kumimoji="1" lang="zh-TW" altLang="en-US" sz="2400" dirty="0"/>
              <a:t>處理</a:t>
            </a:r>
            <a:r>
              <a:rPr kumimoji="1" lang="zh-TW" altLang="en-US" sz="2400" dirty="0" smtClean="0"/>
              <a:t>設備不支援圖庫的情況</a:t>
            </a:r>
            <a:endParaRPr kumimoji="1" lang="en-US" altLang="zh-TW" sz="2400" dirty="0"/>
          </a:p>
          <a:p>
            <a:pPr lvl="1"/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</a:p>
          <a:p>
            <a:r>
              <a:rPr kumimoji="1" lang="en-US" altLang="zh-TW" dirty="0"/>
              <a:t>Present picker </a:t>
            </a:r>
            <a:r>
              <a:rPr kumimoji="1" lang="zh-TW" altLang="en-US" dirty="0"/>
              <a:t>秀圖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612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r>
              <a:rPr kumimoji="1" lang="zh-TW" altLang="en-US" dirty="0"/>
              <a:t>程式</a:t>
            </a:r>
            <a:r>
              <a:rPr kumimoji="1" lang="zh-TW" altLang="en-US" dirty="0" smtClean="0"/>
              <a:t>順序</a:t>
            </a:r>
            <a:r>
              <a:rPr kumimoji="1" lang="en-US" altLang="zh-TW" dirty="0" smtClean="0"/>
              <a:t> 2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457005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按鈕</a:t>
            </a:r>
            <a:r>
              <a:rPr kumimoji="1" lang="en-US" altLang="zh-TW" dirty="0"/>
              <a:t>”</a:t>
            </a:r>
            <a:r>
              <a:rPr kumimoji="1" lang="zh-TW" altLang="en-US" dirty="0"/>
              <a:t>新增照片</a:t>
            </a:r>
            <a:r>
              <a:rPr kumimoji="1" lang="en-US" altLang="zh-TW" dirty="0" smtClean="0"/>
              <a:t>”</a:t>
            </a:r>
            <a:endParaRPr kumimoji="1" lang="en-US" altLang="zh-TW" dirty="0"/>
          </a:p>
          <a:p>
            <a:r>
              <a:rPr kumimoji="1" lang="zh-TW" altLang="en-US" dirty="0" smtClean="0"/>
              <a:t>選用</a:t>
            </a:r>
            <a:r>
              <a:rPr kumimoji="1" lang="en-US" altLang="zh-TW" dirty="0" smtClean="0"/>
              <a:t> picker = </a:t>
            </a:r>
            <a:r>
              <a:rPr kumimoji="1" lang="en-US" altLang="zh-TW" dirty="0" err="1" smtClean="0"/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建立物件</a:t>
            </a:r>
            <a:r>
              <a:rPr kumimoji="1" lang="en-US" altLang="zh-TW" dirty="0" smtClean="0"/>
              <a:t>, delegate</a:t>
            </a:r>
          </a:p>
          <a:p>
            <a:r>
              <a:rPr kumimoji="1" lang="zh-TW" altLang="en-US" dirty="0" smtClean="0"/>
              <a:t>加入選擇鈕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of </a:t>
            </a:r>
            <a:r>
              <a:rPr kumimoji="1" lang="en-US" altLang="zh-TW" dirty="0" err="1" smtClean="0"/>
              <a:t>UIAlertController</a:t>
            </a:r>
            <a:endParaRPr kumimoji="1" lang="en-US" altLang="zh-TW" dirty="0" smtClean="0"/>
          </a:p>
          <a:p>
            <a:r>
              <a:rPr kumimoji="1" lang="zh-TW" altLang="en-US" dirty="0" smtClean="0"/>
              <a:t>如果有相機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拍照按鈕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(),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camera</a:t>
            </a:r>
          </a:p>
          <a:p>
            <a:r>
              <a:rPr kumimoji="1" lang="zh-TW" altLang="en-US" dirty="0" smtClean="0"/>
              <a:t>如果有相簿</a:t>
            </a:r>
            <a:r>
              <a:rPr kumimoji="1" lang="en-US" altLang="zh-TW" dirty="0" smtClean="0"/>
              <a:t>, </a:t>
            </a:r>
            <a:r>
              <a:rPr kumimoji="1" lang="zh-TW" altLang="en-US" dirty="0"/>
              <a:t>加入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圖庫按鈕</a:t>
            </a:r>
            <a:endParaRPr kumimoji="1" lang="en-US" altLang="zh-TW" dirty="0"/>
          </a:p>
          <a:p>
            <a:pPr lvl="1"/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  <a:endParaRPr kumimoji="1" lang="en-US" altLang="zh-TW" dirty="0"/>
          </a:p>
          <a:p>
            <a:r>
              <a:rPr kumimoji="1" lang="en-US" altLang="zh-TW" dirty="0" smtClean="0"/>
              <a:t>Present picker </a:t>
            </a:r>
            <a:r>
              <a:rPr kumimoji="1" lang="zh-TW" altLang="en-US" dirty="0" smtClean="0"/>
              <a:t>秀圖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90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72804"/>
              </p:ext>
            </p:extLst>
          </p:nvPr>
        </p:nvGraphicFramePr>
        <p:xfrm>
          <a:off x="317508" y="867460"/>
          <a:ext cx="8381733" cy="542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720"/>
                <a:gridCol w="3719401"/>
                <a:gridCol w="787577"/>
                <a:gridCol w="3183035"/>
              </a:tblGrid>
              <a:tr h="6601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屬性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AppleDelegate.swift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掌控通盤功能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SignInViewController.swift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登入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1 </a:t>
                      </a:r>
                      <a:r>
                        <a:rPr lang="zh-TW" altLang="en-US" sz="2400" dirty="0" smtClean="0"/>
                        <a:t>頁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可以捲閱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SignOutViewController.swift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註冊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2</a:t>
                      </a:r>
                      <a:r>
                        <a:rPr lang="en-US" altLang="zh-TW" sz="2400" baseline="0" dirty="0" smtClean="0"/>
                        <a:t> </a:t>
                      </a:r>
                      <a:r>
                        <a:rPr lang="zh-TW" altLang="en-US" sz="2400" dirty="0" smtClean="0"/>
                        <a:t>頁可以秀圖文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MainViewController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主頁面入口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FeedViewController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分享照片頁面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PostCell.swift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規劃</a:t>
                      </a:r>
                      <a:r>
                        <a:rPr lang="en-US" altLang="zh-TW" sz="2400" dirty="0" smtClean="0"/>
                        <a:t> Post Cell</a:t>
                      </a:r>
                      <a:endParaRPr lang="zh-TW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9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4 下午7.3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7" y="1604198"/>
            <a:ext cx="6723380" cy="43491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.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規劃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1057581" y="2777991"/>
            <a:ext cx="3141293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39643" y="4551680"/>
            <a:ext cx="3141293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09981" y="5487831"/>
            <a:ext cx="103633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4198874" y="1025799"/>
            <a:ext cx="1496570" cy="391231"/>
          </a:xfrm>
          <a:prstGeom prst="wedgeRectCallout">
            <a:avLst>
              <a:gd name="adj1" fmla="val -9655"/>
              <a:gd name="adj2" fmla="val 1050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有照相機嗎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5450264" y="2761273"/>
            <a:ext cx="1347190" cy="391231"/>
          </a:xfrm>
          <a:prstGeom prst="wedgeRectCallout">
            <a:avLst>
              <a:gd name="adj1" fmla="val -9655"/>
              <a:gd name="adj2" fmla="val 1050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有相簿嗎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4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7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9" y="2206328"/>
            <a:ext cx="2346369" cy="4094644"/>
          </a:xfrm>
          <a:prstGeom prst="rect">
            <a:avLst/>
          </a:prstGeom>
        </p:spPr>
      </p:pic>
      <p:pic>
        <p:nvPicPr>
          <p:cNvPr id="7" name="圖片 6" descr="螢幕快照 2017-04-04 下午7.37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45" y="2206328"/>
            <a:ext cx="2296859" cy="41404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規劃選圖拍照提示窗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實作結果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311145" y="5261797"/>
            <a:ext cx="2296859" cy="108500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72670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實機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9611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模擬器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781173" y="3712418"/>
            <a:ext cx="2362828" cy="1090929"/>
          </a:xfrm>
          <a:prstGeom prst="wedgeRectCallout">
            <a:avLst>
              <a:gd name="adj1" fmla="val -56572"/>
              <a:gd name="adj2" fmla="val 1074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照片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左圖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其中秀出選擇小窗跟按下按鈕可以綁在一起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是同步事件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上傳照片到</a:t>
            </a:r>
            <a:r>
              <a:rPr kumimoji="1" lang="en-US" altLang="zh-TW" dirty="0" smtClean="0"/>
              <a:t> Firebase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450371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UIImage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UIImage</a:t>
            </a:r>
            <a:r>
              <a:rPr kumimoji="1" lang="en-US" altLang="zh-TW" dirty="0" smtClean="0"/>
              <a:t> -&gt; </a:t>
            </a:r>
            <a:r>
              <a:rPr kumimoji="1" lang="en-US" altLang="zh-TW" dirty="0" err="1" smtClean="0"/>
              <a:t>NSData</a:t>
            </a:r>
            <a:endParaRPr kumimoji="1" lang="en-US" altLang="zh-TW" dirty="0" smtClean="0"/>
          </a:p>
          <a:p>
            <a:r>
              <a:rPr kumimoji="1" lang="zh-TW" altLang="en-US" dirty="0" smtClean="0"/>
              <a:t>加入檔案</a:t>
            </a:r>
            <a:r>
              <a:rPr kumimoji="1" lang="en-US" altLang="zh-TW" dirty="0" smtClean="0"/>
              <a:t> content Type</a:t>
            </a:r>
          </a:p>
          <a:p>
            <a:r>
              <a:rPr kumimoji="1" lang="en-US" altLang="zh-TW" dirty="0" err="1" smtClean="0"/>
              <a:t>putData:metadata:completion</a:t>
            </a:r>
            <a:endParaRPr kumimoji="1" lang="en-US" altLang="zh-TW" dirty="0" smtClean="0"/>
          </a:p>
          <a:p>
            <a:r>
              <a:rPr kumimoji="1" lang="zh-TW" altLang="en-US" dirty="0" smtClean="0"/>
              <a:t>得到下載網址</a:t>
            </a:r>
            <a:endParaRPr kumimoji="1" lang="en-US" altLang="zh-TW" dirty="0" smtClean="0"/>
          </a:p>
          <a:p>
            <a:r>
              <a:rPr kumimoji="1" lang="zh-TW" altLang="en-US" dirty="0" smtClean="0"/>
              <a:t>將網址存回照片</a:t>
            </a:r>
            <a:r>
              <a:rPr kumimoji="1" lang="en-US" altLang="zh-TW" dirty="0" smtClean="0"/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上傳照片到</a:t>
            </a:r>
            <a:r>
              <a:rPr kumimoji="1" lang="en-US" altLang="zh-TW" dirty="0" smtClean="0"/>
              <a:t> Firebase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4503711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KeyWord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FIRStorage.storage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storageRef.reference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storageRef.child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FIRStorageMetaData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putData:metadata:completion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metaDatadownloadURL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479663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6163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延續前面選取到照片這個方法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加入上傳到網路的步驟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4" name="矩形圖說文字 13"/>
          <p:cNvSpPr/>
          <p:nvPr/>
        </p:nvSpPr>
        <p:spPr>
          <a:xfrm>
            <a:off x="7266192" y="2110125"/>
            <a:ext cx="1499498" cy="598001"/>
          </a:xfrm>
          <a:prstGeom prst="wedgeRectCallout">
            <a:avLst>
              <a:gd name="adj1" fmla="val -43851"/>
              <a:gd name="adj2" fmla="val 686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428" y="2244322"/>
            <a:ext cx="6175212" cy="4683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55976" y="3220719"/>
            <a:ext cx="5610583" cy="60236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289040" y="1392156"/>
            <a:ext cx="1442720" cy="623947"/>
          </a:xfrm>
          <a:prstGeom prst="wedgeRectCallout">
            <a:avLst>
              <a:gd name="adj1" fmla="val -53276"/>
              <a:gd name="adj2" fmla="val 714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選到想要的照片了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77" y="2816788"/>
            <a:ext cx="6700748" cy="3023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7147253" y="3377333"/>
            <a:ext cx="1775311" cy="578322"/>
          </a:xfrm>
          <a:prstGeom prst="wedgeRectCallout">
            <a:avLst>
              <a:gd name="adj1" fmla="val -70375"/>
              <a:gd name="adj2" fmla="val -235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設定照片格式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content Type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1" y="3804832"/>
            <a:ext cx="1351280" cy="719281"/>
          </a:xfrm>
          <a:prstGeom prst="wedgeRectCallout">
            <a:avLst>
              <a:gd name="adj1" fmla="val 68419"/>
              <a:gd name="adj2" fmla="val 33453"/>
            </a:avLst>
          </a:prstGeom>
          <a:solidFill>
            <a:srgbClr val="CCFFCC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設定照片儲存參考路徑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732929" y="4781575"/>
            <a:ext cx="1998831" cy="887704"/>
          </a:xfrm>
          <a:prstGeom prst="wedgeRectCallout">
            <a:avLst>
              <a:gd name="adj1" fmla="val -45130"/>
              <a:gd name="adj2" fmla="val -753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上傳照片若成功取回存檔資訊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20" name="矩形圖說文字 19"/>
          <p:cNvSpPr/>
          <p:nvPr/>
        </p:nvSpPr>
        <p:spPr>
          <a:xfrm>
            <a:off x="5885329" y="5953759"/>
            <a:ext cx="1511151" cy="603224"/>
          </a:xfrm>
          <a:prstGeom prst="wedgeRectCallout">
            <a:avLst>
              <a:gd name="adj1" fmla="val -74038"/>
              <a:gd name="adj2" fmla="val -4087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 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取得照片存檔路徑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6 上午10.4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" y="1406428"/>
            <a:ext cx="7529416" cy="51152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}</a:t>
            </a:r>
          </a:p>
        </p:txBody>
      </p:sp>
      <p:sp>
        <p:nvSpPr>
          <p:cNvPr id="13" name="矩形 12"/>
          <p:cNvSpPr/>
          <p:nvPr/>
        </p:nvSpPr>
        <p:spPr>
          <a:xfrm>
            <a:off x="2637227" y="3407838"/>
            <a:ext cx="3682293" cy="3412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2001287" y="2241176"/>
            <a:ext cx="1056874" cy="491720"/>
          </a:xfrm>
          <a:prstGeom prst="wedgeRectCallout">
            <a:avLst>
              <a:gd name="adj1" fmla="val -53815"/>
              <a:gd name="adj2" fmla="val 8160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Storage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193" y="2976660"/>
            <a:ext cx="1009887" cy="237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4190821" y="4000382"/>
            <a:ext cx="1987177" cy="669942"/>
          </a:xfrm>
          <a:prstGeom prst="wedgeRectCallout">
            <a:avLst>
              <a:gd name="adj1" fmla="val -58164"/>
              <a:gd name="adj2" fmla="val -791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告訴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</a:t>
            </a:r>
            <a:r>
              <a:rPr kumimoji="1" lang="en-US" altLang="zh-TW" dirty="0" smtClean="0">
                <a:solidFill>
                  <a:srgbClr val="FF0000"/>
                </a:solidFill>
              </a:rPr>
              <a:t>update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上午10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6" y="1432689"/>
            <a:ext cx="7650480" cy="51790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en-US" altLang="zh-TW" dirty="0" err="1" smtClean="0"/>
              <a:t>RealTime</a:t>
            </a:r>
            <a:r>
              <a:rPr kumimoji="1" lang="en-US" altLang="zh-TW" dirty="0" smtClean="0"/>
              <a:t>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Non-SQL </a:t>
            </a:r>
            <a:r>
              <a:rPr kumimoji="1" lang="zh-TW" altLang="en-US" dirty="0" smtClean="0"/>
              <a:t>資料結構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用網址</a:t>
            </a:r>
            <a:r>
              <a:rPr kumimoji="1" lang="en-US" altLang="zh-TW" dirty="0" smtClean="0"/>
              <a:t> JSON Tree </a:t>
            </a:r>
            <a:r>
              <a:rPr kumimoji="1" lang="zh-TW" altLang="en-US" dirty="0" smtClean="0"/>
              <a:t>模擬檔案樹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277597" y="3251199"/>
            <a:ext cx="2625363" cy="1930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43599" y="3526116"/>
            <a:ext cx="766481" cy="23308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5705856" y="4966468"/>
            <a:ext cx="1987177" cy="669942"/>
          </a:xfrm>
          <a:prstGeom prst="wedgeRectCallout">
            <a:avLst>
              <a:gd name="adj1" fmla="val 29806"/>
              <a:gd name="adj2" fmla="val -847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顯示的原型畫面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2957" y="3921760"/>
            <a:ext cx="684803" cy="1983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3277597" y="3444240"/>
            <a:ext cx="1345203" cy="47752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/>
              <a:t>KeyWord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191315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().reference().observe(.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value,with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:)</a:t>
            </a: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>
                <a:solidFill>
                  <a:srgbClr val="0000FF"/>
                </a:solidFill>
              </a:rPr>
              <a:t>().reference().observe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r>
              <a:rPr kumimoji="1" lang="en-US" altLang="zh-TW" b="1" dirty="0" err="1">
                <a:solidFill>
                  <a:srgbClr val="0000FF"/>
                </a:solidFill>
              </a:rPr>
              <a:t>,with</a:t>
            </a:r>
            <a:r>
              <a:rPr kumimoji="1" lang="en-US" altLang="zh-TW" b="1" dirty="0">
                <a:solidFill>
                  <a:srgbClr val="0000FF"/>
                </a:solidFill>
              </a:rPr>
              <a:t>: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en-US" altLang="zh-TW" dirty="0" err="1" smtClean="0"/>
              <a:t>FIRDataEventTypeXXX</a:t>
            </a:r>
            <a:r>
              <a:rPr kumimoji="1" lang="en-US" altLang="zh-TW" dirty="0" smtClean="0"/>
              <a:t>, XXX = </a:t>
            </a:r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Value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for all Data in data tree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dirty="0" err="1" smtClean="0"/>
              <a:t>ChildChanged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ChildRemoved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ChildMoved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observeEnentType:withBlock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removeObserverWithHandle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observeSingleEventOfType</a:t>
            </a:r>
            <a:r>
              <a:rPr kumimoji="1" lang="en-US" altLang="zh-TW" dirty="0" err="1"/>
              <a:t>:withBlock</a:t>
            </a:r>
            <a:r>
              <a:rPr kumimoji="1" lang="en-US" altLang="zh-TW" dirty="0" smtClean="0"/>
              <a:t>:</a:t>
            </a:r>
          </a:p>
          <a:p>
            <a:endParaRPr kumimoji="1" lang="en-US" altLang="zh-TW" b="1" dirty="0">
              <a:solidFill>
                <a:srgbClr val="0000FF"/>
              </a:solidFill>
            </a:endParaRP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281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下午3.0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1725066"/>
            <a:ext cx="6657356" cy="50414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更改資料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即時表現在主控台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.value </a:t>
            </a:r>
            <a:r>
              <a:rPr kumimoji="1" lang="zh-TW" altLang="en-US" dirty="0" smtClean="0"/>
              <a:t>回傳所有資料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479503" y="3769360"/>
            <a:ext cx="1230417" cy="4673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7" idx="0"/>
          </p:cNvCxnSpPr>
          <p:nvPr/>
        </p:nvCxnSpPr>
        <p:spPr>
          <a:xfrm flipH="1">
            <a:off x="2182782" y="4003040"/>
            <a:ext cx="2296721" cy="2048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10640" y="6051172"/>
            <a:ext cx="1744284" cy="5050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733040" y="3440052"/>
            <a:ext cx="372684" cy="24802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9" name="直線箭頭接點 28"/>
          <p:cNvCxnSpPr>
            <a:stCxn id="28" idx="2"/>
          </p:cNvCxnSpPr>
          <p:nvPr/>
        </p:nvCxnSpPr>
        <p:spPr>
          <a:xfrm flipH="1">
            <a:off x="1879600" y="3688080"/>
            <a:ext cx="1039782" cy="2363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4-08 下午4.3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89" y="4265737"/>
            <a:ext cx="4340360" cy="2592263"/>
          </a:xfrm>
          <a:prstGeom prst="rect">
            <a:avLst/>
          </a:prstGeom>
        </p:spPr>
      </p:pic>
      <p:pic>
        <p:nvPicPr>
          <p:cNvPr id="8" name="圖片 7" descr="螢幕快照 2017-04-08 下午4.2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99" y="1343288"/>
            <a:ext cx="5857105" cy="2734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r>
              <a:rPr kumimoji="1" lang="en-US" altLang="zh-TW" dirty="0" smtClean="0"/>
              <a:t> - Post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設定資料存取點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2184960" y="31881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6004349" y="2493976"/>
            <a:ext cx="2523413" cy="694184"/>
          </a:xfrm>
          <a:prstGeom prst="wedgeRectCallout">
            <a:avLst>
              <a:gd name="adj1" fmla="val -57453"/>
              <a:gd name="adj2" fmla="val 513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資料庫建立一個根目錄參考點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8874" y="3463840"/>
            <a:ext cx="2241595" cy="694184"/>
          </a:xfrm>
          <a:prstGeom prst="wedgeRectCallout">
            <a:avLst>
              <a:gd name="adj1" fmla="val -66865"/>
              <a:gd name="adj2" fmla="val -25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寫入資料進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更新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3932" y="6113280"/>
            <a:ext cx="1556013" cy="6500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84960" y="35133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</a:t>
            </a:r>
            <a:r>
              <a:rPr lang="zh-TW" altLang="en-US" dirty="0" smtClean="0"/>
              <a:t>規劃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444045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根據需求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”,”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”. </a:t>
            </a:r>
          </a:p>
          <a:p>
            <a:r>
              <a:rPr kumimoji="1" lang="zh-TW" altLang="en-US" dirty="0" smtClean="0"/>
              <a:t>對已經有帳號的</a:t>
            </a:r>
            <a:r>
              <a:rPr kumimoji="1" lang="en-US" altLang="zh-TW" dirty="0" smtClean="0"/>
              <a:t>user, 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對已經在使用程式的</a:t>
            </a:r>
            <a:r>
              <a:rPr kumimoji="1" lang="en-US" altLang="zh-TW" dirty="0" smtClean="0"/>
              <a:t> user,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經由觀測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現在使用中嗎</a:t>
            </a:r>
            <a:r>
              <a:rPr kumimoji="1" lang="en-US" altLang="zh-TW" dirty="0" smtClean="0"/>
              <a:t>? </a:t>
            </a:r>
            <a:r>
              <a:rPr kumimoji="1" lang="zh-TW" altLang="en-US" dirty="0" smtClean="0"/>
              <a:t>來切換給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還是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內定</a:t>
            </a:r>
            <a:r>
              <a:rPr kumimoji="1" lang="en-US" altLang="zh-TW" dirty="0" smtClean="0"/>
              <a:t> : </a:t>
            </a:r>
            <a:r>
              <a:rPr kumimoji="1" lang="zh-TW" altLang="en-US" dirty="0" smtClean="0"/>
              <a:t>主畫面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而且只要沒有登出一直在登入狀態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沒有在使用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登入畫面</a:t>
            </a:r>
            <a:r>
              <a:rPr kumimoji="1" lang="en-US" altLang="zh-TW" dirty="0" smtClean="0">
                <a:sym typeface="Wingdings"/>
              </a:rPr>
              <a:t> (</a:t>
            </a:r>
            <a:r>
              <a:rPr kumimoji="1" lang="zh-TW" altLang="en-US" dirty="0" smtClean="0">
                <a:sym typeface="Wingdings"/>
              </a:rPr>
              <a:t>當作是例外</a:t>
            </a:r>
            <a:r>
              <a:rPr kumimoji="1" lang="en-US" altLang="zh-TW" dirty="0" smtClean="0">
                <a:sym typeface="Wingdings"/>
              </a:rPr>
              <a:t>)</a:t>
            </a:r>
          </a:p>
          <a:p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window.rootViewController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145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8 下午4.4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8" y="3947029"/>
            <a:ext cx="5798695" cy="2800811"/>
          </a:xfrm>
          <a:prstGeom prst="rect">
            <a:avLst/>
          </a:prstGeom>
        </p:spPr>
      </p:pic>
      <p:pic>
        <p:nvPicPr>
          <p:cNvPr id="4" name="圖片 3" descr="螢幕快照 2017-04-08 下午4.39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329282"/>
            <a:ext cx="4320510" cy="1945278"/>
          </a:xfrm>
          <a:prstGeom prst="rect">
            <a:avLst/>
          </a:prstGeom>
        </p:spPr>
      </p:pic>
      <p:pic>
        <p:nvPicPr>
          <p:cNvPr id="5" name="圖片 4" descr="螢幕快照 2017-04-08 下午4.43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36" y="1205351"/>
            <a:ext cx="4355200" cy="22609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r>
              <a:rPr kumimoji="1" lang="en-US" altLang="zh-TW" dirty="0" smtClean="0"/>
              <a:t> - Post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設定資料存取點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據此發展</a:t>
            </a:r>
            <a:r>
              <a:rPr kumimoji="1" lang="en-US" altLang="zh-TW" dirty="0" smtClean="0"/>
              <a:t> database.</a:t>
            </a:r>
          </a:p>
        </p:txBody>
      </p:sp>
      <p:sp>
        <p:nvSpPr>
          <p:cNvPr id="13" name="矩形 12"/>
          <p:cNvSpPr/>
          <p:nvPr/>
        </p:nvSpPr>
        <p:spPr>
          <a:xfrm>
            <a:off x="954157" y="3274560"/>
            <a:ext cx="2285715" cy="191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 flipH="1">
            <a:off x="1569366" y="3011080"/>
            <a:ext cx="2032561" cy="2297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74736" y="6381840"/>
            <a:ext cx="2285715" cy="191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4.5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3" y="1157062"/>
            <a:ext cx="5307989" cy="2698058"/>
          </a:xfrm>
          <a:prstGeom prst="rect">
            <a:avLst/>
          </a:prstGeom>
        </p:spPr>
      </p:pic>
      <p:pic>
        <p:nvPicPr>
          <p:cNvPr id="5" name="圖片 4" descr="螢幕快照 2017-04-08 下午4.5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10" y="4250525"/>
            <a:ext cx="4251449" cy="260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r>
              <a:rPr kumimoji="1" lang="en-US" altLang="zh-TW" dirty="0" smtClean="0"/>
              <a:t> - Post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設定資料存取點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215343" y="3454400"/>
            <a:ext cx="1230417" cy="5994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</p:cNvCxnSpPr>
          <p:nvPr/>
        </p:nvCxnSpPr>
        <p:spPr>
          <a:xfrm flipH="1">
            <a:off x="2182782" y="3754120"/>
            <a:ext cx="2032561" cy="2297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5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" y="1328420"/>
            <a:ext cx="6399668" cy="1918896"/>
          </a:xfrm>
          <a:prstGeom prst="rect">
            <a:avLst/>
          </a:prstGeom>
        </p:spPr>
      </p:pic>
      <p:pic>
        <p:nvPicPr>
          <p:cNvPr id="6" name="圖片 5" descr="螢幕快照 2017-04-08 下午5.0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00" y="3091796"/>
            <a:ext cx="4872523" cy="36106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的即時資料處理</a:t>
            </a:r>
            <a:r>
              <a:rPr kumimoji="1" lang="en-US" altLang="zh-TW" dirty="0" smtClean="0"/>
              <a:t> - Post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設定資料存取點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5445760" y="5096000"/>
            <a:ext cx="3231063" cy="11075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</p:cNvCxnSpPr>
          <p:nvPr/>
        </p:nvCxnSpPr>
        <p:spPr>
          <a:xfrm>
            <a:off x="4064791" y="2609280"/>
            <a:ext cx="3019730" cy="248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12889" y="1706000"/>
            <a:ext cx="5503803" cy="90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01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54" y="1719616"/>
            <a:ext cx="1965510" cy="3609616"/>
          </a:xfrm>
          <a:prstGeom prst="rect">
            <a:avLst/>
          </a:prstGeom>
        </p:spPr>
      </p:pic>
      <p:pic>
        <p:nvPicPr>
          <p:cNvPr id="7" name="圖片 6" descr="螢幕快照 2017-04-08 下午10.1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5" y="1719616"/>
            <a:ext cx="6250493" cy="29020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規劃顯示照片的</a:t>
            </a:r>
            <a:r>
              <a:rPr kumimoji="1" lang="en-US" altLang="zh-TW" dirty="0" smtClean="0"/>
              <a:t> UI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客製化一個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TableViewCell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054776" y="2184320"/>
            <a:ext cx="1707878" cy="21270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1"/>
          </p:cNvCxnSpPr>
          <p:nvPr/>
        </p:nvCxnSpPr>
        <p:spPr>
          <a:xfrm flipV="1">
            <a:off x="3334910" y="3247840"/>
            <a:ext cx="719866" cy="91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964848" y="2807240"/>
            <a:ext cx="1370062" cy="1063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0" y="1311454"/>
            <a:ext cx="7372870" cy="51720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讀取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的資料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Firebase </a:t>
            </a:r>
            <a:r>
              <a:rPr kumimoji="1" lang="zh-TW" altLang="en-US" dirty="0" smtClean="0"/>
              <a:t>官方工具</a:t>
            </a:r>
            <a:r>
              <a:rPr kumimoji="1" lang="en-US" altLang="zh-TW" dirty="0"/>
              <a:t>: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028121" y="4320000"/>
            <a:ext cx="5670220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3863231" y="2090880"/>
            <a:ext cx="560105" cy="2229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80906" y="1420880"/>
            <a:ext cx="7084860" cy="670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10.3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5" y="1636022"/>
            <a:ext cx="7217356" cy="3594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讀取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613416" y="3706560"/>
            <a:ext cx="6350149" cy="14169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539310" y="2425880"/>
            <a:ext cx="2249181" cy="12806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1281" y="2082240"/>
            <a:ext cx="2036058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6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3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8" y="1503360"/>
            <a:ext cx="8401177" cy="4993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讀取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的資料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105876" y="5054400"/>
            <a:ext cx="7637460" cy="993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2610628" y="3384920"/>
            <a:ext cx="2313978" cy="1669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7678" y="3041280"/>
            <a:ext cx="4005900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4924607" y="2687040"/>
            <a:ext cx="1753850" cy="501120"/>
          </a:xfrm>
          <a:prstGeom prst="wedgeRectCallout">
            <a:avLst>
              <a:gd name="adj1" fmla="val -62246"/>
              <a:gd name="adj2" fmla="val 600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建立一個物件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5284359" y="3810240"/>
            <a:ext cx="1221305" cy="696720"/>
          </a:xfrm>
          <a:prstGeom prst="wedgeRectCallout">
            <a:avLst>
              <a:gd name="adj1" fmla="val -64710"/>
              <a:gd name="adj2" fmla="val 1277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綁定到一個參考點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1.2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1" y="1301903"/>
            <a:ext cx="7726170" cy="3925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 descr="螢幕快照 2017-04-09 上午9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6" y="3042599"/>
            <a:ext cx="2147444" cy="38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18 下午12.0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1" y="1503360"/>
            <a:ext cx="2468427" cy="4574358"/>
          </a:xfrm>
          <a:prstGeom prst="rect">
            <a:avLst/>
          </a:prstGeom>
        </p:spPr>
      </p:pic>
      <p:pic>
        <p:nvPicPr>
          <p:cNvPr id="7" name="圖片 6" descr="螢幕快照 2017-04-18 下午12.04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39" y="1503360"/>
            <a:ext cx="5399316" cy="43839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9" y="1503360"/>
            <a:ext cx="2552969" cy="4737068"/>
          </a:xfrm>
          <a:prstGeom prst="rect">
            <a:avLst/>
          </a:prstGeom>
        </p:spPr>
      </p:pic>
      <p:pic>
        <p:nvPicPr>
          <p:cNvPr id="5" name="圖片 4" descr="螢幕快照 2017-04-18 下午1.4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67" y="2281949"/>
            <a:ext cx="5361221" cy="37322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3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螢幕快照 2017-03-30 上午11.5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80" y="3847915"/>
            <a:ext cx="1364019" cy="2584262"/>
          </a:xfrm>
          <a:prstGeom prst="rect">
            <a:avLst/>
          </a:prstGeom>
        </p:spPr>
      </p:pic>
      <p:pic>
        <p:nvPicPr>
          <p:cNvPr id="8" name="圖片 7" descr="螢幕快照 2017-03-30 上午11.4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0" y="1116586"/>
            <a:ext cx="6360460" cy="27259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061806" y="3917204"/>
            <a:ext cx="2146254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有帳號登入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無帳號到次頁註冊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6500205" y="3942606"/>
            <a:ext cx="2382323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</a:t>
            </a:r>
            <a:endParaRPr kumimoji="1" lang="zh-TW" altLang="en-US" sz="1600" dirty="0">
              <a:solidFill>
                <a:srgbClr val="FF0000"/>
              </a:solidFill>
            </a:endParaRPr>
          </a:p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註冊成功回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P1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登入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3364753" y="5381813"/>
            <a:ext cx="2843307" cy="1132540"/>
          </a:xfrm>
          <a:prstGeom prst="wedgeRectCallout">
            <a:avLst>
              <a:gd name="adj1" fmla="val -59250"/>
              <a:gd name="adj2" fmla="val -4019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首頁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!!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只要用戶沒有登出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就跳過登入及註冊畫面從這裡開始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規劃可從這裡登出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進入登入畫面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6406" y="2227267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882" y="829284"/>
            <a:ext cx="3025589" cy="1026889"/>
          </a:xfrm>
          <a:prstGeom prst="wedgeRectCallout">
            <a:avLst>
              <a:gd name="adj1" fmla="val -8657"/>
              <a:gd name="adj2" fmla="val 71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標記在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P1, P3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之間切換決定進入程式的頁面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給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Storyboard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定名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由程式碼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(Listener)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控制切換入口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83465" y="4815079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stCxn id="17" idx="0"/>
          </p:cNvCxnSpPr>
          <p:nvPr/>
        </p:nvCxnSpPr>
        <p:spPr>
          <a:xfrm flipV="1">
            <a:off x="1589027" y="2599765"/>
            <a:ext cx="1" cy="221531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80118" y="829284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signInViewController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64235" y="3560614"/>
            <a:ext cx="2039471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MainFlowViewController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54061" y="838033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signUpViewController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>
            <a:stCxn id="59" idx="3"/>
          </p:cNvCxnSpPr>
          <p:nvPr/>
        </p:nvCxnSpPr>
        <p:spPr>
          <a:xfrm flipV="1">
            <a:off x="2774574" y="3309471"/>
            <a:ext cx="1287232" cy="1382058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23" idx="3"/>
          </p:cNvCxnSpPr>
          <p:nvPr/>
        </p:nvCxnSpPr>
        <p:spPr>
          <a:xfrm>
            <a:off x="3126499" y="5140046"/>
            <a:ext cx="3865972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992471" y="4844964"/>
            <a:ext cx="1441823" cy="4815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 smtClean="0">
                <a:solidFill>
                  <a:srgbClr val="FF0000"/>
                </a:solidFill>
              </a:rPr>
              <a:t>內文頁面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9" name="直線箭頭接點 38"/>
          <p:cNvCxnSpPr/>
          <p:nvPr/>
        </p:nvCxnSpPr>
        <p:spPr>
          <a:xfrm>
            <a:off x="3070412" y="2599765"/>
            <a:ext cx="991394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46" idx="1"/>
          </p:cNvCxnSpPr>
          <p:nvPr/>
        </p:nvCxnSpPr>
        <p:spPr>
          <a:xfrm flipH="1">
            <a:off x="3070412" y="2440897"/>
            <a:ext cx="1382059" cy="163804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452471" y="2345762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340412" y="2540000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9" name="直線箭頭接點 48"/>
          <p:cNvCxnSpPr/>
          <p:nvPr/>
        </p:nvCxnSpPr>
        <p:spPr>
          <a:xfrm>
            <a:off x="5109881" y="2599765"/>
            <a:ext cx="1526990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636871" y="2494191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4" name="直線箭頭接點 53"/>
          <p:cNvCxnSpPr>
            <a:stCxn id="52" idx="1"/>
          </p:cNvCxnSpPr>
          <p:nvPr/>
        </p:nvCxnSpPr>
        <p:spPr>
          <a:xfrm flipH="1">
            <a:off x="3070412" y="2589326"/>
            <a:ext cx="3566459" cy="196325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005105" y="4596394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88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4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04" y="2517866"/>
            <a:ext cx="4913501" cy="3046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4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227"/>
            <a:ext cx="6459963" cy="3047535"/>
          </a:xfrm>
          <a:prstGeom prst="rect">
            <a:avLst/>
          </a:prstGeom>
        </p:spPr>
      </p:pic>
      <p:pic>
        <p:nvPicPr>
          <p:cNvPr id="5" name="圖片 4" descr="螢幕快照 2017-04-18 下午1.5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38" y="4317535"/>
            <a:ext cx="5747313" cy="23661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5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61844"/>
            <a:ext cx="8148051" cy="36743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2.0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" y="1878412"/>
            <a:ext cx="7499314" cy="38301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3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" y="1426340"/>
            <a:ext cx="6079326" cy="3342940"/>
          </a:xfrm>
          <a:prstGeom prst="rect">
            <a:avLst/>
          </a:prstGeom>
        </p:spPr>
      </p:pic>
      <p:pic>
        <p:nvPicPr>
          <p:cNvPr id="5" name="圖片 4" descr="螢幕快照 2017-04-18 下午3.3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2" y="4743762"/>
            <a:ext cx="6923673" cy="22086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4" y="1388054"/>
            <a:ext cx="4738890" cy="2851366"/>
          </a:xfrm>
          <a:prstGeom prst="rect">
            <a:avLst/>
          </a:prstGeom>
        </p:spPr>
      </p:pic>
      <p:pic>
        <p:nvPicPr>
          <p:cNvPr id="7" name="圖片 6" descr="螢幕快照 2017-04-18 下午3.3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4" y="4663514"/>
            <a:ext cx="5259787" cy="22262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處理讀取自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的資料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err="1" smtClean="0"/>
              <a:t>sd_setImage</a:t>
            </a:r>
            <a:r>
              <a:rPr kumimoji="1" lang="en-US" altLang="zh-TW" dirty="0" smtClean="0"/>
              <a:t>(with: 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).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6625" y="3793491"/>
            <a:ext cx="4112027" cy="176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726704" y="2572548"/>
            <a:ext cx="1845935" cy="1220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1371" y="2376000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780696" y="414805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4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3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67520"/>
            <a:ext cx="6252105" cy="55914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SDWebImage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913169"/>
            <a:ext cx="8693313" cy="75435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簡化讀取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 smtClean="0">
                <a:solidFill>
                  <a:srgbClr val="000000"/>
                </a:solidFill>
              </a:rPr>
              <a:t>秀圖的動作</a:t>
            </a:r>
            <a:endParaRPr kumimoji="1" lang="en-US" altLang="zh-TW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7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4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3" y="1486688"/>
            <a:ext cx="7042456" cy="49320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7" y="1474073"/>
            <a:ext cx="4315050" cy="3450439"/>
          </a:xfrm>
          <a:prstGeom prst="rect">
            <a:avLst/>
          </a:prstGeom>
        </p:spPr>
      </p:pic>
      <p:pic>
        <p:nvPicPr>
          <p:cNvPr id="6" name="圖片 5" descr="螢幕快照 2017-04-18 下午3.5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" y="1407004"/>
            <a:ext cx="4978026" cy="35175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1" y="1327885"/>
            <a:ext cx="6281118" cy="45924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Firebase(Google </a:t>
            </a:r>
            <a:r>
              <a:rPr kumimoji="1" lang="zh-TW" altLang="en-US" dirty="0" smtClean="0"/>
              <a:t>旗下產品</a:t>
            </a:r>
            <a:r>
              <a:rPr kumimoji="1" lang="en-US" altLang="zh-TW" dirty="0" smtClean="0"/>
              <a:t>).</a:t>
            </a:r>
            <a:endParaRPr kumimoji="1" lang="zh-TW" altLang="en-US" dirty="0" smtClean="0"/>
          </a:p>
        </p:txBody>
      </p:sp>
      <p:pic>
        <p:nvPicPr>
          <p:cNvPr id="5" name="圖片 4" descr="螢幕快照 2017-04-06 下午3.5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1507734"/>
            <a:ext cx="7173176" cy="48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" y="1384550"/>
            <a:ext cx="7736879" cy="4802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9" y="1484717"/>
            <a:ext cx="7928759" cy="49216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5" y="1561107"/>
            <a:ext cx="7435353" cy="45624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4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" y="1327150"/>
            <a:ext cx="3247026" cy="2976088"/>
          </a:xfrm>
          <a:prstGeom prst="rect">
            <a:avLst/>
          </a:prstGeom>
        </p:spPr>
      </p:pic>
      <p:pic>
        <p:nvPicPr>
          <p:cNvPr id="6" name="圖片 5" descr="螢幕快照 2017-04-18 下午4.07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78" y="1327150"/>
            <a:ext cx="5297261" cy="28054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0" y="1354691"/>
            <a:ext cx="6709325" cy="3432227"/>
          </a:xfrm>
          <a:prstGeom prst="rect">
            <a:avLst/>
          </a:prstGeom>
        </p:spPr>
      </p:pic>
      <p:pic>
        <p:nvPicPr>
          <p:cNvPr id="5" name="圖片 4" descr="螢幕快照 2017-04-18 下午4.1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8" y="3368940"/>
            <a:ext cx="4657661" cy="30493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4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" y="1434000"/>
            <a:ext cx="4165112" cy="3079375"/>
          </a:xfrm>
          <a:prstGeom prst="rect">
            <a:avLst/>
          </a:prstGeom>
        </p:spPr>
      </p:pic>
      <p:pic>
        <p:nvPicPr>
          <p:cNvPr id="5" name="圖片 4" descr="螢幕快照 2017-04-18 下午4.1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2" y="1434000"/>
            <a:ext cx="4651744" cy="29127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48" y="3436714"/>
            <a:ext cx="4557152" cy="3136874"/>
          </a:xfrm>
          <a:prstGeom prst="rect">
            <a:avLst/>
          </a:prstGeom>
        </p:spPr>
      </p:pic>
      <p:pic>
        <p:nvPicPr>
          <p:cNvPr id="5" name="圖片 4" descr="螢幕快照 2017-04-18 下午4.1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477747"/>
            <a:ext cx="4468681" cy="27980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處理讀</a:t>
            </a:r>
            <a:r>
              <a:rPr kumimoji="1" lang="zh-TW" altLang="en-US" dirty="0"/>
              <a:t>取自</a:t>
            </a:r>
            <a:r>
              <a:rPr kumimoji="1" lang="en-US" altLang="zh-TW" dirty="0"/>
              <a:t> Firebase </a:t>
            </a:r>
            <a:r>
              <a:rPr kumimoji="1" lang="zh-TW" altLang="en-US" dirty="0"/>
              <a:t>的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- </a:t>
            </a:r>
            <a:r>
              <a:rPr kumimoji="1" lang="en-US" altLang="zh-TW" dirty="0" err="1" smtClean="0"/>
              <a:t>SVProgressHUD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處理讀</a:t>
            </a:r>
            <a:r>
              <a:rPr kumimoji="1" lang="zh-TW" altLang="en-US" dirty="0">
                <a:solidFill>
                  <a:srgbClr val="000000"/>
                </a:solidFill>
              </a:rPr>
              <a:t>取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的過程提示工具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zh-TW" altLang="en-US" dirty="0" smtClean="0"/>
              <a:t>工具功能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842115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後台</a:t>
            </a:r>
            <a:r>
              <a:rPr kumimoji="1" lang="en-US" altLang="zh-TW" dirty="0" smtClean="0"/>
              <a:t>(Google </a:t>
            </a:r>
            <a:r>
              <a:rPr kumimoji="1" lang="zh-TW" altLang="en-US" dirty="0" smtClean="0"/>
              <a:t>產品</a:t>
            </a:r>
            <a:r>
              <a:rPr kumimoji="1" lang="en-US" altLang="zh-TW" dirty="0" smtClean="0"/>
              <a:t>),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Swift, </a:t>
            </a:r>
            <a:r>
              <a:rPr kumimoji="1" lang="zh-TW" altLang="en-US" dirty="0" smtClean="0"/>
              <a:t>管理帳號系統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Keyword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FIRApp.configure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設定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Firebase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操作環境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createUser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navigationController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popViewController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(true)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回翻一頁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currentUser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列出當前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user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signOut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登出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(){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user,auth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</a:t>
            </a:r>
          </a:p>
          <a:p>
            <a:pPr marL="457200" lvl="1" indent="0">
              <a:buNone/>
            </a:pPr>
            <a:r>
              <a:rPr kumimoji="1" lang="en-US" altLang="zh-TW" b="1" dirty="0" smtClean="0">
                <a:solidFill>
                  <a:srgbClr val="0000FF"/>
                </a:solidFill>
              </a:rPr>
              <a:t>}</a:t>
            </a:r>
          </a:p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Firebase(</a:t>
            </a:r>
            <a:r>
              <a:rPr kumimoji="1" lang="zh-TW" altLang="en-US" dirty="0" smtClean="0"/>
              <a:t>見錄像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install</a:t>
            </a:r>
          </a:p>
          <a:p>
            <a:pPr lvl="1"/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9272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</a:t>
            </a:r>
            <a:endParaRPr kumimoji="1" lang="zh-TW" altLang="en-US" dirty="0" smtClean="0"/>
          </a:p>
        </p:txBody>
      </p:sp>
      <p:pic>
        <p:nvPicPr>
          <p:cNvPr id="4" name="圖片 3" descr="螢幕快照 2017-04-04 上午9.4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8" y="1486647"/>
            <a:ext cx="6917764" cy="51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9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install pod file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以及其他</a:t>
            </a:r>
            <a:r>
              <a:rPr kumimoji="1" lang="en-US" altLang="zh-TW" dirty="0" smtClean="0"/>
              <a:t> database</a:t>
            </a:r>
          </a:p>
        </p:txBody>
      </p:sp>
      <p:pic>
        <p:nvPicPr>
          <p:cNvPr id="5" name="圖片 4" descr="螢幕快照 2017-04-04 上午9.4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2" y="1420905"/>
            <a:ext cx="4113843" cy="3379496"/>
          </a:xfrm>
          <a:prstGeom prst="rect">
            <a:avLst/>
          </a:prstGeom>
        </p:spPr>
      </p:pic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35" y="3767883"/>
            <a:ext cx="4691529" cy="3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20145</TotalTime>
  <Words>1790</Words>
  <Application>Microsoft Macintosh PowerPoint</Application>
  <PresentationFormat>如螢幕大小 (4:3)</PresentationFormat>
  <Paragraphs>504</Paragraphs>
  <Slides>66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Office 佈景主題</vt:lpstr>
      <vt:lpstr>iOS Dev 筆記 08 社群網頁</vt:lpstr>
      <vt:lpstr>功能需求</vt:lpstr>
      <vt:lpstr>程式規劃</vt:lpstr>
      <vt:lpstr>程式規劃</vt:lpstr>
      <vt:lpstr>程式規劃</vt:lpstr>
      <vt:lpstr>管理會員資料 -  Firebase 工具</vt:lpstr>
      <vt:lpstr>管理會員資料 -  Firebase 工具功能</vt:lpstr>
      <vt:lpstr>管理會員資料 - 連接 Firebase - 見錄像檔</vt:lpstr>
      <vt:lpstr>連接 Firebase - 見錄像檔</vt:lpstr>
      <vt:lpstr>連接 Firebase - 見錄像檔(3-27 之2)</vt:lpstr>
      <vt:lpstr>管理會員資料 -  Firebase 工具</vt:lpstr>
      <vt:lpstr>Firebase 小結</vt:lpstr>
      <vt:lpstr>App 進入點管理 – UI Storyboard</vt:lpstr>
      <vt:lpstr>App 進入點管理</vt:lpstr>
      <vt:lpstr>管理相片</vt:lpstr>
      <vt:lpstr>取用圖庫相片秀圖</vt:lpstr>
      <vt:lpstr>取用圖庫相片秀圖</vt:lpstr>
      <vt:lpstr>取用圖庫相片秀圖</vt:lpstr>
      <vt:lpstr>取用圖庫相片秀圖</vt:lpstr>
      <vt:lpstr>取用圖庫相片秀圖</vt:lpstr>
      <vt:lpstr>取用圖庫相片秀圖</vt:lpstr>
      <vt:lpstr>規劃選圖拍照提示窗</vt:lpstr>
      <vt:lpstr>叫用方法的分類</vt:lpstr>
      <vt:lpstr>alert vs actionSheet</vt:lpstr>
      <vt:lpstr>規劃選圖拍照提示窗</vt:lpstr>
      <vt:lpstr>規劃選圖拍照提示窗 1. alert (介紹)</vt:lpstr>
      <vt:lpstr>規劃選圖拍照提示窗 2. actionSheet</vt:lpstr>
      <vt:lpstr>規劃選圖拍照提示窗程式順序 1(改善前)</vt:lpstr>
      <vt:lpstr>規劃選圖拍照提示窗程式順序 2</vt:lpstr>
      <vt:lpstr>規劃選圖拍照提示窗</vt:lpstr>
      <vt:lpstr>規劃選圖拍照提示窗 – 實作結果</vt:lpstr>
      <vt:lpstr>上傳照片到 Firebase</vt:lpstr>
      <vt:lpstr>上傳照片到 Firebase</vt:lpstr>
      <vt:lpstr>上傳照片到 Firebase</vt:lpstr>
      <vt:lpstr>上傳照片到 Firebase</vt:lpstr>
      <vt:lpstr>Firebase RealTime Database</vt:lpstr>
      <vt:lpstr>Firebase 的即時資料處理: KeyWord</vt:lpstr>
      <vt:lpstr>Firebase 的即時資料處理</vt:lpstr>
      <vt:lpstr>Firebase 的即時資料處理 - Post</vt:lpstr>
      <vt:lpstr>Firebase 的即時資料處理 - Post</vt:lpstr>
      <vt:lpstr>Firebase 的即時資料處理 - Post</vt:lpstr>
      <vt:lpstr>Firebase 的即時資料處理 - Post</vt:lpstr>
      <vt:lpstr>規劃顯示照片的 UI</vt:lpstr>
      <vt:lpstr>讀取 Firebase 的資料</vt:lpstr>
      <vt:lpstr>讀取 Firebase 的資料</vt:lpstr>
      <vt:lpstr>讀取 Firebase 的資料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SDWebImage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  <vt:lpstr>處理讀取自 Firebase 的資料- SVProgressHUD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617</cp:revision>
  <dcterms:created xsi:type="dcterms:W3CDTF">2017-03-07T01:33:20Z</dcterms:created>
  <dcterms:modified xsi:type="dcterms:W3CDTF">2017-04-19T06:18:13Z</dcterms:modified>
</cp:coreProperties>
</file>